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8"/>
  </p:notesMasterIdLst>
  <p:sldIdLst>
    <p:sldId id="2142532910" r:id="rId6"/>
    <p:sldId id="2142532903" r:id="rId7"/>
    <p:sldId id="2142532955" r:id="rId8"/>
    <p:sldId id="2142532956" r:id="rId9"/>
    <p:sldId id="2142532957" r:id="rId10"/>
    <p:sldId id="2142532958" r:id="rId11"/>
    <p:sldId id="2142532959" r:id="rId12"/>
    <p:sldId id="2142532923" r:id="rId13"/>
    <p:sldId id="2142532920" r:id="rId14"/>
    <p:sldId id="2142532952" r:id="rId15"/>
    <p:sldId id="2142532929" r:id="rId16"/>
    <p:sldId id="2142532953" r:id="rId17"/>
    <p:sldId id="2142532954" r:id="rId18"/>
    <p:sldId id="256" r:id="rId19"/>
    <p:sldId id="646" r:id="rId20"/>
    <p:sldId id="643" r:id="rId21"/>
    <p:sldId id="458" r:id="rId22"/>
    <p:sldId id="552" r:id="rId23"/>
    <p:sldId id="2142532908" r:id="rId24"/>
    <p:sldId id="624" r:id="rId25"/>
    <p:sldId id="645" r:id="rId26"/>
    <p:sldId id="648" r:id="rId27"/>
    <p:sldId id="2142532949" r:id="rId28"/>
    <p:sldId id="2142532950" r:id="rId29"/>
    <p:sldId id="651" r:id="rId30"/>
    <p:sldId id="652" r:id="rId31"/>
    <p:sldId id="653" r:id="rId32"/>
    <p:sldId id="2142532933" r:id="rId33"/>
    <p:sldId id="2142532934" r:id="rId34"/>
    <p:sldId id="2142532935" r:id="rId35"/>
    <p:sldId id="2142532951" r:id="rId36"/>
    <p:sldId id="647" r:id="rId37"/>
    <p:sldId id="655" r:id="rId38"/>
    <p:sldId id="2142532913" r:id="rId39"/>
    <p:sldId id="2142532914" r:id="rId40"/>
    <p:sldId id="2142532900" r:id="rId41"/>
    <p:sldId id="2142532905" r:id="rId42"/>
    <p:sldId id="2142532901" r:id="rId43"/>
    <p:sldId id="2142532906" r:id="rId44"/>
    <p:sldId id="2142532948" r:id="rId45"/>
    <p:sldId id="2142532909" r:id="rId46"/>
    <p:sldId id="214253289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30A1E2-9607-4A3F-AAA0-FC9A632D1038}">
          <p14:sldIdLst>
            <p14:sldId id="2142532910"/>
            <p14:sldId id="2142532903"/>
            <p14:sldId id="2142532955"/>
            <p14:sldId id="2142532956"/>
            <p14:sldId id="2142532957"/>
            <p14:sldId id="2142532958"/>
            <p14:sldId id="2142532959"/>
            <p14:sldId id="2142532923"/>
            <p14:sldId id="2142532920"/>
            <p14:sldId id="2142532952"/>
            <p14:sldId id="2142532929"/>
            <p14:sldId id="2142532953"/>
            <p14:sldId id="2142532954"/>
            <p14:sldId id="256"/>
            <p14:sldId id="646"/>
            <p14:sldId id="643"/>
            <p14:sldId id="458"/>
            <p14:sldId id="552"/>
            <p14:sldId id="2142532908"/>
            <p14:sldId id="624"/>
            <p14:sldId id="645"/>
            <p14:sldId id="648"/>
            <p14:sldId id="2142532949"/>
            <p14:sldId id="2142532950"/>
            <p14:sldId id="651"/>
            <p14:sldId id="652"/>
            <p14:sldId id="653"/>
            <p14:sldId id="2142532933"/>
            <p14:sldId id="2142532934"/>
            <p14:sldId id="2142532935"/>
            <p14:sldId id="2142532951"/>
            <p14:sldId id="647"/>
            <p14:sldId id="655"/>
            <p14:sldId id="2142532913"/>
            <p14:sldId id="2142532914"/>
            <p14:sldId id="2142532900"/>
            <p14:sldId id="2142532905"/>
            <p14:sldId id="2142532901"/>
            <p14:sldId id="2142532906"/>
            <p14:sldId id="2142532948"/>
            <p14:sldId id="2142532909"/>
            <p14:sldId id="21425328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Gallaspie" initials="CG" lastIdx="1" clrIdx="0">
    <p:extLst>
      <p:ext uri="{19B8F6BF-5375-455C-9EA6-DF929625EA0E}">
        <p15:presenceInfo xmlns:p15="http://schemas.microsoft.com/office/powerpoint/2012/main" userId="S-1-5-21-1566971117-455239390-934288641-3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0DE"/>
    <a:srgbClr val="00A399"/>
    <a:srgbClr val="97CDC8"/>
    <a:srgbClr val="004C97"/>
    <a:srgbClr val="D0E8E6"/>
    <a:srgbClr val="A5D3CF"/>
    <a:srgbClr val="996633"/>
    <a:srgbClr val="EFDECD"/>
    <a:srgbClr val="FFDE81"/>
    <a:srgbClr val="CBD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591" autoAdjust="0"/>
  </p:normalViewPr>
  <p:slideViewPr>
    <p:cSldViewPr snapToGrid="0" snapToObjects="1">
      <p:cViewPr varScale="1">
        <p:scale>
          <a:sx n="73" d="100"/>
          <a:sy n="73" d="100"/>
        </p:scale>
        <p:origin x="84" y="96"/>
      </p:cViewPr>
      <p:guideLst/>
    </p:cSldViewPr>
  </p:slideViewPr>
  <p:outlineViewPr>
    <p:cViewPr>
      <p:scale>
        <a:sx n="33" d="100"/>
        <a:sy n="33" d="100"/>
      </p:scale>
      <p:origin x="0" y="-1075"/>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302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wilson2\Desktop\BML%20Default%20Repor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cwilson2\Desktop\BML%20Default%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wilson2\Desktop\BML%20Default%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wilson2\Desktop\BML%20Default%20Repo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wilson2\Desktop\BML%20Default%20Repor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Have you ever visited the Brittingham Library in the </a:t>
            </a:r>
            <a:r>
              <a:rPr lang="en-US" sz="1100" dirty="0" err="1"/>
              <a:t>Rammelkamp</a:t>
            </a:r>
            <a:r>
              <a:rPr lang="en-US" sz="1100" dirty="0"/>
              <a:t> </a:t>
            </a:r>
            <a:r>
              <a:rPr lang="en-US" sz="1100" dirty="0" err="1"/>
              <a:t>builiding</a:t>
            </a:r>
            <a:r>
              <a:rPr lang="en-US" sz="11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4C97"/>
              </a:solidFill>
              <a:ln w="19050">
                <a:solidFill>
                  <a:schemeClr val="lt1"/>
                </a:solidFill>
              </a:ln>
              <a:effectLst/>
            </c:spPr>
            <c:extLst>
              <c:ext xmlns:c16="http://schemas.microsoft.com/office/drawing/2014/chart" uri="{C3380CC4-5D6E-409C-BE32-E72D297353CC}">
                <c16:uniqueId val="{00000001-7E78-451C-AFFC-63C2F0F2948D}"/>
              </c:ext>
            </c:extLst>
          </c:dPt>
          <c:dPt>
            <c:idx val="1"/>
            <c:bubble3D val="0"/>
            <c:spPr>
              <a:solidFill>
                <a:srgbClr val="00A399"/>
              </a:solidFill>
              <a:ln w="19050">
                <a:solidFill>
                  <a:schemeClr val="lt1"/>
                </a:solidFill>
              </a:ln>
              <a:effectLst/>
            </c:spPr>
            <c:extLst>
              <c:ext xmlns:c16="http://schemas.microsoft.com/office/drawing/2014/chart" uri="{C3380CC4-5D6E-409C-BE32-E72D297353CC}">
                <c16:uniqueId val="{00000003-7E78-451C-AFFC-63C2F0F2948D}"/>
              </c:ext>
            </c:extLst>
          </c:dPt>
          <c:dLbls>
            <c:dLbl>
              <c:idx val="0"/>
              <c:tx>
                <c:rich>
                  <a:bodyPr/>
                  <a:lstStyle/>
                  <a:p>
                    <a:fld id="{B1D54116-8F64-4F67-A1CA-485BBEDA1C11}" type="VALUE">
                      <a:rPr lang="en-US"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78-451C-AFFC-63C2F0F2948D}"/>
                </c:ext>
              </c:extLst>
            </c:dLbl>
            <c:dLbl>
              <c:idx val="1"/>
              <c:tx>
                <c:rich>
                  <a:bodyPr/>
                  <a:lstStyle/>
                  <a:p>
                    <a:fld id="{F2BF86F1-C2AF-4D6D-B233-EBC93E261CB8}" type="VALUE">
                      <a:rPr lang="en-US"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78-451C-AFFC-63C2F0F294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'Library Use'!$B$3:$B$4</c:f>
              <c:strCache>
                <c:ptCount val="2"/>
                <c:pt idx="0">
                  <c:v>Yes</c:v>
                </c:pt>
                <c:pt idx="1">
                  <c:v>No</c:v>
                </c:pt>
              </c:strCache>
            </c:strRef>
          </c:cat>
          <c:val>
            <c:numRef>
              <c:f>'Library Use'!$C$3:$C$4</c:f>
              <c:numCache>
                <c:formatCode>0%</c:formatCode>
                <c:ptCount val="2"/>
                <c:pt idx="0">
                  <c:v>0.76319999999999999</c:v>
                </c:pt>
                <c:pt idx="1">
                  <c:v>0.23680000000000001</c:v>
                </c:pt>
              </c:numCache>
            </c:numRef>
          </c:val>
          <c:extLst>
            <c:ext xmlns:c16="http://schemas.microsoft.com/office/drawing/2014/chart" uri="{C3380CC4-5D6E-409C-BE32-E72D297353CC}">
              <c16:uniqueId val="{00000004-7E78-451C-AFFC-63C2F0F294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 Have you accessed the library webpage on the MIV?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004C97"/>
            </a:solidFill>
          </c:spPr>
          <c:dPt>
            <c:idx val="0"/>
            <c:bubble3D val="0"/>
            <c:spPr>
              <a:solidFill>
                <a:srgbClr val="00A399"/>
              </a:solidFill>
              <a:ln w="19050">
                <a:solidFill>
                  <a:schemeClr val="lt1"/>
                </a:solidFill>
              </a:ln>
              <a:effectLst/>
            </c:spPr>
            <c:extLst>
              <c:ext xmlns:c16="http://schemas.microsoft.com/office/drawing/2014/chart" uri="{C3380CC4-5D6E-409C-BE32-E72D297353CC}">
                <c16:uniqueId val="{00000001-8699-4EB9-987B-2D8618B9A556}"/>
              </c:ext>
            </c:extLst>
          </c:dPt>
          <c:dPt>
            <c:idx val="1"/>
            <c:bubble3D val="0"/>
            <c:spPr>
              <a:solidFill>
                <a:srgbClr val="004C97"/>
              </a:solidFill>
              <a:ln w="19050">
                <a:solidFill>
                  <a:schemeClr val="lt1"/>
                </a:solidFill>
              </a:ln>
              <a:effectLst/>
            </c:spPr>
            <c:extLst>
              <c:ext xmlns:c16="http://schemas.microsoft.com/office/drawing/2014/chart" uri="{C3380CC4-5D6E-409C-BE32-E72D297353CC}">
                <c16:uniqueId val="{00000003-8699-4EB9-987B-2D8618B9A556}"/>
              </c:ext>
            </c:extLst>
          </c:dPt>
          <c:dLbls>
            <c:dLbl>
              <c:idx val="0"/>
              <c:tx>
                <c:rich>
                  <a:bodyPr/>
                  <a:lstStyle/>
                  <a:p>
                    <a:fld id="{8A38E7C5-29DA-4181-8185-4E5DB7437E3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99-4EB9-987B-2D8618B9A556}"/>
                </c:ext>
              </c:extLst>
            </c:dLbl>
            <c:dLbl>
              <c:idx val="1"/>
              <c:tx>
                <c:rich>
                  <a:bodyPr/>
                  <a:lstStyle/>
                  <a:p>
                    <a:fld id="{A140182B-810E-4424-B380-7888686E526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99-4EB9-987B-2D8618B9A5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'Library Use'!$B$16:$B$17</c:f>
              <c:strCache>
                <c:ptCount val="2"/>
                <c:pt idx="0">
                  <c:v>Yes</c:v>
                </c:pt>
                <c:pt idx="1">
                  <c:v>No</c:v>
                </c:pt>
              </c:strCache>
            </c:strRef>
          </c:cat>
          <c:val>
            <c:numRef>
              <c:f>'Library Use'!$C$16:$C$17</c:f>
              <c:numCache>
                <c:formatCode>0%</c:formatCode>
                <c:ptCount val="2"/>
                <c:pt idx="0">
                  <c:v>0.46179999999999999</c:v>
                </c:pt>
                <c:pt idx="1">
                  <c:v>0.53820000000000001</c:v>
                </c:pt>
              </c:numCache>
            </c:numRef>
          </c:val>
          <c:extLst>
            <c:ext xmlns:c16="http://schemas.microsoft.com/office/drawing/2014/chart" uri="{C3380CC4-5D6E-409C-BE32-E72D297353CC}">
              <c16:uniqueId val="{00000004-8699-4EB9-987B-2D8618B9A55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Awareness &amp; Use of Library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'Default Report'!$S$17</c:f>
              <c:strCache>
                <c:ptCount val="1"/>
                <c:pt idx="0">
                  <c:v>Personal Use Count</c:v>
                </c:pt>
              </c:strCache>
            </c:strRef>
          </c:tx>
          <c:spPr>
            <a:solidFill>
              <a:srgbClr val="00A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Report'!$R$18:$R$23</c:f>
              <c:strCache>
                <c:ptCount val="6"/>
                <c:pt idx="0">
                  <c:v>Database Tutorials</c:v>
                </c:pt>
                <c:pt idx="1">
                  <c:v>Interlibrary Loan Books</c:v>
                </c:pt>
                <c:pt idx="2">
                  <c:v>Interlibrary Loan Journal Articles</c:v>
                </c:pt>
                <c:pt idx="3">
                  <c:v>Library Orientation</c:v>
                </c:pt>
                <c:pt idx="4">
                  <c:v>Literature Searches</c:v>
                </c:pt>
                <c:pt idx="5">
                  <c:v>Other, please explain</c:v>
                </c:pt>
              </c:strCache>
            </c:strRef>
          </c:cat>
          <c:val>
            <c:numRef>
              <c:f>'Default Report'!$S$18:$S$23</c:f>
              <c:numCache>
                <c:formatCode>General</c:formatCode>
                <c:ptCount val="6"/>
                <c:pt idx="0">
                  <c:v>21</c:v>
                </c:pt>
                <c:pt idx="1">
                  <c:v>67</c:v>
                </c:pt>
                <c:pt idx="2">
                  <c:v>112</c:v>
                </c:pt>
                <c:pt idx="3">
                  <c:v>29</c:v>
                </c:pt>
                <c:pt idx="4">
                  <c:v>144</c:v>
                </c:pt>
                <c:pt idx="5">
                  <c:v>46</c:v>
                </c:pt>
              </c:numCache>
            </c:numRef>
          </c:val>
          <c:extLst>
            <c:ext xmlns:c16="http://schemas.microsoft.com/office/drawing/2014/chart" uri="{C3380CC4-5D6E-409C-BE32-E72D297353CC}">
              <c16:uniqueId val="{00000000-5BD7-47BD-B6F5-E0DDF7A961FB}"/>
            </c:ext>
          </c:extLst>
        </c:ser>
        <c:ser>
          <c:idx val="1"/>
          <c:order val="1"/>
          <c:tx>
            <c:strRef>
              <c:f>'Default Report'!$T$17</c:f>
              <c:strCache>
                <c:ptCount val="1"/>
                <c:pt idx="0">
                  <c:v>Awareness Count</c:v>
                </c:pt>
              </c:strCache>
            </c:strRef>
          </c:tx>
          <c:spPr>
            <a:solidFill>
              <a:srgbClr val="004C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Report'!$R$18:$R$23</c:f>
              <c:strCache>
                <c:ptCount val="6"/>
                <c:pt idx="0">
                  <c:v>Database Tutorials</c:v>
                </c:pt>
                <c:pt idx="1">
                  <c:v>Interlibrary Loan Books</c:v>
                </c:pt>
                <c:pt idx="2">
                  <c:v>Interlibrary Loan Journal Articles</c:v>
                </c:pt>
                <c:pt idx="3">
                  <c:v>Library Orientation</c:v>
                </c:pt>
                <c:pt idx="4">
                  <c:v>Literature Searches</c:v>
                </c:pt>
                <c:pt idx="5">
                  <c:v>Other, please explain</c:v>
                </c:pt>
              </c:strCache>
            </c:strRef>
          </c:cat>
          <c:val>
            <c:numRef>
              <c:f>'Default Report'!$T$18:$T$23</c:f>
              <c:numCache>
                <c:formatCode>General</c:formatCode>
                <c:ptCount val="6"/>
                <c:pt idx="0">
                  <c:v>57</c:v>
                </c:pt>
                <c:pt idx="1">
                  <c:v>162</c:v>
                </c:pt>
                <c:pt idx="2">
                  <c:v>178</c:v>
                </c:pt>
                <c:pt idx="3">
                  <c:v>59</c:v>
                </c:pt>
                <c:pt idx="4">
                  <c:v>195</c:v>
                </c:pt>
                <c:pt idx="5">
                  <c:v>44</c:v>
                </c:pt>
              </c:numCache>
            </c:numRef>
          </c:val>
          <c:extLst>
            <c:ext xmlns:c16="http://schemas.microsoft.com/office/drawing/2014/chart" uri="{C3380CC4-5D6E-409C-BE32-E72D297353CC}">
              <c16:uniqueId val="{00000001-5BD7-47BD-B6F5-E0DDF7A961FB}"/>
            </c:ext>
          </c:extLst>
        </c:ser>
        <c:dLbls>
          <c:showLegendKey val="0"/>
          <c:showVal val="0"/>
          <c:showCatName val="0"/>
          <c:showSerName val="0"/>
          <c:showPercent val="0"/>
          <c:showBubbleSize val="0"/>
        </c:dLbls>
        <c:gapWidth val="150"/>
        <c:axId val="476815632"/>
        <c:axId val="476812888"/>
      </c:barChart>
      <c:catAx>
        <c:axId val="47681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812888"/>
        <c:crosses val="autoZero"/>
        <c:auto val="1"/>
        <c:lblAlgn val="ctr"/>
        <c:lblOffset val="100"/>
        <c:noMultiLvlLbl val="0"/>
      </c:catAx>
      <c:valAx>
        <c:axId val="476812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81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Awareness &amp; Use of Library Resources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'Default Report'!$S$51</c:f>
              <c:strCache>
                <c:ptCount val="1"/>
                <c:pt idx="0">
                  <c:v>Personal Use Count</c:v>
                </c:pt>
              </c:strCache>
            </c:strRef>
          </c:tx>
          <c:spPr>
            <a:solidFill>
              <a:srgbClr val="00A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Report'!$R$52:$R$60</c:f>
              <c:strCache>
                <c:ptCount val="9"/>
                <c:pt idx="0">
                  <c:v>PubMed</c:v>
                </c:pt>
                <c:pt idx="1">
                  <c:v>UpToDate</c:v>
                </c:pt>
                <c:pt idx="2">
                  <c:v>Electronic Journals</c:v>
                </c:pt>
                <c:pt idx="3">
                  <c:v>Print Journals</c:v>
                </c:pt>
                <c:pt idx="4">
                  <c:v>ClinicalKey</c:v>
                </c:pt>
                <c:pt idx="5">
                  <c:v>Ovid</c:v>
                </c:pt>
                <c:pt idx="6">
                  <c:v>CINAHL</c:v>
                </c:pt>
                <c:pt idx="7">
                  <c:v>Nursing @ Ovid</c:v>
                </c:pt>
                <c:pt idx="8">
                  <c:v>SydneyPlus Online Catalog</c:v>
                </c:pt>
              </c:strCache>
            </c:strRef>
          </c:cat>
          <c:val>
            <c:numRef>
              <c:f>'Default Report'!$S$52:$S$60</c:f>
              <c:numCache>
                <c:formatCode>General</c:formatCode>
                <c:ptCount val="9"/>
                <c:pt idx="0">
                  <c:v>171</c:v>
                </c:pt>
                <c:pt idx="1">
                  <c:v>80</c:v>
                </c:pt>
                <c:pt idx="2">
                  <c:v>58</c:v>
                </c:pt>
                <c:pt idx="3">
                  <c:v>75</c:v>
                </c:pt>
                <c:pt idx="4">
                  <c:v>28</c:v>
                </c:pt>
                <c:pt idx="5">
                  <c:v>171</c:v>
                </c:pt>
                <c:pt idx="6">
                  <c:v>146</c:v>
                </c:pt>
                <c:pt idx="7">
                  <c:v>79</c:v>
                </c:pt>
                <c:pt idx="8">
                  <c:v>2</c:v>
                </c:pt>
              </c:numCache>
            </c:numRef>
          </c:val>
          <c:extLst>
            <c:ext xmlns:c16="http://schemas.microsoft.com/office/drawing/2014/chart" uri="{C3380CC4-5D6E-409C-BE32-E72D297353CC}">
              <c16:uniqueId val="{00000000-9E7B-49B7-B66F-420D16C62E35}"/>
            </c:ext>
          </c:extLst>
        </c:ser>
        <c:ser>
          <c:idx val="1"/>
          <c:order val="1"/>
          <c:tx>
            <c:strRef>
              <c:f>'Default Report'!$T$51</c:f>
              <c:strCache>
                <c:ptCount val="1"/>
                <c:pt idx="0">
                  <c:v>Awareness Count</c:v>
                </c:pt>
              </c:strCache>
            </c:strRef>
          </c:tx>
          <c:spPr>
            <a:solidFill>
              <a:srgbClr val="004C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Report'!$R$52:$R$60</c:f>
              <c:strCache>
                <c:ptCount val="9"/>
                <c:pt idx="0">
                  <c:v>PubMed</c:v>
                </c:pt>
                <c:pt idx="1">
                  <c:v>UpToDate</c:v>
                </c:pt>
                <c:pt idx="2">
                  <c:v>Electronic Journals</c:v>
                </c:pt>
                <c:pt idx="3">
                  <c:v>Print Journals</c:v>
                </c:pt>
                <c:pt idx="4">
                  <c:v>ClinicalKey</c:v>
                </c:pt>
                <c:pt idx="5">
                  <c:v>Ovid</c:v>
                </c:pt>
                <c:pt idx="6">
                  <c:v>CINAHL</c:v>
                </c:pt>
                <c:pt idx="7">
                  <c:v>Nursing @ Ovid</c:v>
                </c:pt>
                <c:pt idx="8">
                  <c:v>SydneyPlus Online Catalog</c:v>
                </c:pt>
              </c:strCache>
            </c:strRef>
          </c:cat>
          <c:val>
            <c:numRef>
              <c:f>'Default Report'!$T$52:$T$60</c:f>
              <c:numCache>
                <c:formatCode>General</c:formatCode>
                <c:ptCount val="9"/>
                <c:pt idx="0">
                  <c:v>193</c:v>
                </c:pt>
                <c:pt idx="1">
                  <c:v>187</c:v>
                </c:pt>
                <c:pt idx="2">
                  <c:v>178</c:v>
                </c:pt>
                <c:pt idx="3">
                  <c:v>130</c:v>
                </c:pt>
                <c:pt idx="4">
                  <c:v>101</c:v>
                </c:pt>
                <c:pt idx="5">
                  <c:v>97</c:v>
                </c:pt>
                <c:pt idx="6">
                  <c:v>70</c:v>
                </c:pt>
                <c:pt idx="7">
                  <c:v>34</c:v>
                </c:pt>
                <c:pt idx="8">
                  <c:v>6</c:v>
                </c:pt>
              </c:numCache>
            </c:numRef>
          </c:val>
          <c:extLst>
            <c:ext xmlns:c16="http://schemas.microsoft.com/office/drawing/2014/chart" uri="{C3380CC4-5D6E-409C-BE32-E72D297353CC}">
              <c16:uniqueId val="{00000001-9E7B-49B7-B66F-420D16C62E35}"/>
            </c:ext>
          </c:extLst>
        </c:ser>
        <c:dLbls>
          <c:showLegendKey val="0"/>
          <c:showVal val="0"/>
          <c:showCatName val="0"/>
          <c:showSerName val="0"/>
          <c:showPercent val="0"/>
          <c:showBubbleSize val="0"/>
        </c:dLbls>
        <c:gapWidth val="182"/>
        <c:axId val="270084016"/>
        <c:axId val="270088328"/>
      </c:barChart>
      <c:catAx>
        <c:axId val="27008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88328"/>
        <c:crosses val="autoZero"/>
        <c:auto val="1"/>
        <c:lblAlgn val="ctr"/>
        <c:lblOffset val="100"/>
        <c:noMultiLvlLbl val="0"/>
      </c:catAx>
      <c:valAx>
        <c:axId val="270088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8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is the most important to you in the physical space of the library?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4C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'Default Report'!$B$88:$B$94</c:f>
              <c:strCache>
                <c:ptCount val="7"/>
                <c:pt idx="0">
                  <c:v>Noise level</c:v>
                </c:pt>
                <c:pt idx="1">
                  <c:v>Computer availability</c:v>
                </c:pt>
                <c:pt idx="2">
                  <c:v>Individual study areas</c:v>
                </c:pt>
                <c:pt idx="3">
                  <c:v>Comfortable seating</c:v>
                </c:pt>
                <c:pt idx="4">
                  <c:v>Adequate signage</c:v>
                </c:pt>
                <c:pt idx="5">
                  <c:v>Group work areas</c:v>
                </c:pt>
                <c:pt idx="6">
                  <c:v>Other, please explain</c:v>
                </c:pt>
              </c:strCache>
            </c:strRef>
          </c:cat>
          <c:val>
            <c:numRef>
              <c:f>'Default Report'!$D$88:$D$94</c:f>
              <c:numCache>
                <c:formatCode>General</c:formatCode>
                <c:ptCount val="7"/>
                <c:pt idx="0">
                  <c:v>62</c:v>
                </c:pt>
                <c:pt idx="1">
                  <c:v>65</c:v>
                </c:pt>
                <c:pt idx="2">
                  <c:v>74</c:v>
                </c:pt>
                <c:pt idx="3">
                  <c:v>21</c:v>
                </c:pt>
                <c:pt idx="4">
                  <c:v>4</c:v>
                </c:pt>
                <c:pt idx="5">
                  <c:v>31</c:v>
                </c:pt>
                <c:pt idx="6">
                  <c:v>28</c:v>
                </c:pt>
              </c:numCache>
            </c:numRef>
          </c:val>
          <c:extLst>
            <c:ext xmlns:c16="http://schemas.microsoft.com/office/drawing/2014/chart" uri="{C3380CC4-5D6E-409C-BE32-E72D297353CC}">
              <c16:uniqueId val="{00000000-FDCE-4043-80E4-E6656FB24048}"/>
            </c:ext>
          </c:extLst>
        </c:ser>
        <c:dLbls>
          <c:showLegendKey val="0"/>
          <c:showVal val="0"/>
          <c:showCatName val="0"/>
          <c:showSerName val="0"/>
          <c:showPercent val="0"/>
          <c:showBubbleSize val="0"/>
        </c:dLbls>
        <c:gapWidth val="219"/>
        <c:overlap val="-27"/>
        <c:axId val="270089112"/>
        <c:axId val="270085976"/>
      </c:barChart>
      <c:catAx>
        <c:axId val="27008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85976"/>
        <c:crosses val="autoZero"/>
        <c:auto val="1"/>
        <c:lblAlgn val="ctr"/>
        <c:lblOffset val="100"/>
        <c:noMultiLvlLbl val="0"/>
      </c:catAx>
      <c:valAx>
        <c:axId val="270085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89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259AB-FF0E-4D2F-9786-ADBF25601FF9}" type="doc">
      <dgm:prSet loTypeId="urn:microsoft.com/office/officeart/2005/8/layout/venn1" loCatId="relationship" qsTypeId="urn:microsoft.com/office/officeart/2005/8/quickstyle/simple1" qsCatId="simple" csTypeId="urn:microsoft.com/office/officeart/2005/8/colors/accent1_2" csCatId="accent1" phldr="1"/>
      <dgm:spPr/>
    </dgm:pt>
    <dgm:pt modelId="{AC8BEFED-66FA-4E11-82F2-5A4D823CAD6A}">
      <dgm:prSet phldrT="[Text]"/>
      <dgm:spPr/>
      <dgm:t>
        <a:bodyPr/>
        <a:lstStyle/>
        <a:p>
          <a:endParaRPr lang="en-US" dirty="0"/>
        </a:p>
      </dgm:t>
    </dgm:pt>
    <dgm:pt modelId="{A4E847C9-5EA5-4BC4-8F57-47E71ACB9484}" type="parTrans" cxnId="{68FF7814-0E4A-46B1-B798-AB91CA70459C}">
      <dgm:prSet/>
      <dgm:spPr/>
      <dgm:t>
        <a:bodyPr/>
        <a:lstStyle/>
        <a:p>
          <a:endParaRPr lang="en-US"/>
        </a:p>
      </dgm:t>
    </dgm:pt>
    <dgm:pt modelId="{F4BE5CF4-37F3-4E3C-9273-B23E4EA59576}" type="sibTrans" cxnId="{68FF7814-0E4A-46B1-B798-AB91CA70459C}">
      <dgm:prSet/>
      <dgm:spPr/>
      <dgm:t>
        <a:bodyPr/>
        <a:lstStyle/>
        <a:p>
          <a:endParaRPr lang="en-US"/>
        </a:p>
      </dgm:t>
    </dgm:pt>
    <dgm:pt modelId="{BE97364E-AD9A-442A-B11B-E3BCF6C3E68A}">
      <dgm:prSet phldrT="[Text]"/>
      <dgm:spPr/>
      <dgm:t>
        <a:bodyPr/>
        <a:lstStyle/>
        <a:p>
          <a:endParaRPr lang="en-US" dirty="0"/>
        </a:p>
        <a:p>
          <a:r>
            <a:rPr lang="en-US" dirty="0"/>
            <a:t> </a:t>
          </a:r>
        </a:p>
      </dgm:t>
    </dgm:pt>
    <dgm:pt modelId="{4EEFC19F-C65E-440D-978C-ABA9B8172197}" type="parTrans" cxnId="{C6926FA3-1AF0-4FC6-BCE8-18DA930ACA44}">
      <dgm:prSet/>
      <dgm:spPr/>
      <dgm:t>
        <a:bodyPr/>
        <a:lstStyle/>
        <a:p>
          <a:endParaRPr lang="en-US"/>
        </a:p>
      </dgm:t>
    </dgm:pt>
    <dgm:pt modelId="{C5E163B6-D52A-4F4D-93DF-313794123A4A}" type="sibTrans" cxnId="{C6926FA3-1AF0-4FC6-BCE8-18DA930ACA44}">
      <dgm:prSet/>
      <dgm:spPr/>
      <dgm:t>
        <a:bodyPr/>
        <a:lstStyle/>
        <a:p>
          <a:endParaRPr lang="en-US"/>
        </a:p>
      </dgm:t>
    </dgm:pt>
    <dgm:pt modelId="{DBD49BA3-9B27-4B04-B24A-DB4190E5F513}">
      <dgm:prSet phldrT="[Text]"/>
      <dgm:spPr/>
      <dgm:t>
        <a:bodyPr/>
        <a:lstStyle/>
        <a:p>
          <a:endParaRPr lang="en-US" b="0" dirty="0"/>
        </a:p>
      </dgm:t>
    </dgm:pt>
    <dgm:pt modelId="{029BAFA4-C964-450D-B4C3-536B8BFA692A}" type="parTrans" cxnId="{81ED75E1-8B7C-41EA-ACAE-46F041CBFEDE}">
      <dgm:prSet/>
      <dgm:spPr/>
      <dgm:t>
        <a:bodyPr/>
        <a:lstStyle/>
        <a:p>
          <a:endParaRPr lang="en-US"/>
        </a:p>
      </dgm:t>
    </dgm:pt>
    <dgm:pt modelId="{B4C23556-5F1F-4A44-A7FD-79CABE8A0A47}" type="sibTrans" cxnId="{81ED75E1-8B7C-41EA-ACAE-46F041CBFEDE}">
      <dgm:prSet/>
      <dgm:spPr/>
      <dgm:t>
        <a:bodyPr/>
        <a:lstStyle/>
        <a:p>
          <a:endParaRPr lang="en-US"/>
        </a:p>
      </dgm:t>
    </dgm:pt>
    <dgm:pt modelId="{6E087571-C8A7-40B2-85F1-9DB1E617A790}" type="pres">
      <dgm:prSet presAssocID="{055259AB-FF0E-4D2F-9786-ADBF25601FF9}" presName="compositeShape" presStyleCnt="0">
        <dgm:presLayoutVars>
          <dgm:chMax val="7"/>
          <dgm:dir/>
          <dgm:resizeHandles val="exact"/>
        </dgm:presLayoutVars>
      </dgm:prSet>
      <dgm:spPr/>
    </dgm:pt>
    <dgm:pt modelId="{37D2AD89-532C-4FE5-8C39-ADF9D0BB1E51}" type="pres">
      <dgm:prSet presAssocID="{AC8BEFED-66FA-4E11-82F2-5A4D823CAD6A}" presName="circ1" presStyleLbl="vennNode1" presStyleIdx="0" presStyleCnt="3" custScaleX="115906" custScaleY="115906"/>
      <dgm:spPr/>
    </dgm:pt>
    <dgm:pt modelId="{E1B6061D-D083-439C-BE10-050100F4E10B}" type="pres">
      <dgm:prSet presAssocID="{AC8BEFED-66FA-4E11-82F2-5A4D823CAD6A}" presName="circ1Tx" presStyleLbl="revTx" presStyleIdx="0" presStyleCnt="0">
        <dgm:presLayoutVars>
          <dgm:chMax val="0"/>
          <dgm:chPref val="0"/>
          <dgm:bulletEnabled val="1"/>
        </dgm:presLayoutVars>
      </dgm:prSet>
      <dgm:spPr/>
    </dgm:pt>
    <dgm:pt modelId="{4AFD8F4A-C0CD-45A1-B967-0876DFC7747D}" type="pres">
      <dgm:prSet presAssocID="{BE97364E-AD9A-442A-B11B-E3BCF6C3E68A}" presName="circ2" presStyleLbl="vennNode1" presStyleIdx="1" presStyleCnt="3" custScaleX="115906" custScaleY="115882" custLinFactNeighborX="-3668" custLinFactNeighborY="-5858"/>
      <dgm:spPr/>
    </dgm:pt>
    <dgm:pt modelId="{C21EF5EB-3F98-4D2F-8A64-DFC88DCB1982}" type="pres">
      <dgm:prSet presAssocID="{BE97364E-AD9A-442A-B11B-E3BCF6C3E68A}" presName="circ2Tx" presStyleLbl="revTx" presStyleIdx="0" presStyleCnt="0">
        <dgm:presLayoutVars>
          <dgm:chMax val="0"/>
          <dgm:chPref val="0"/>
          <dgm:bulletEnabled val="1"/>
        </dgm:presLayoutVars>
      </dgm:prSet>
      <dgm:spPr/>
    </dgm:pt>
    <dgm:pt modelId="{522309AC-054C-46EC-B44C-CDE74AFDCA69}" type="pres">
      <dgm:prSet presAssocID="{DBD49BA3-9B27-4B04-B24A-DB4190E5F513}" presName="circ3" presStyleLbl="vennNode1" presStyleIdx="2" presStyleCnt="3" custScaleX="115906" custScaleY="115906" custLinFactNeighborX="4424" custLinFactNeighborY="-6433"/>
      <dgm:spPr/>
    </dgm:pt>
    <dgm:pt modelId="{352D83DB-0B96-461D-8FC8-E685C12903A9}" type="pres">
      <dgm:prSet presAssocID="{DBD49BA3-9B27-4B04-B24A-DB4190E5F513}" presName="circ3Tx" presStyleLbl="revTx" presStyleIdx="0" presStyleCnt="0">
        <dgm:presLayoutVars>
          <dgm:chMax val="0"/>
          <dgm:chPref val="0"/>
          <dgm:bulletEnabled val="1"/>
        </dgm:presLayoutVars>
      </dgm:prSet>
      <dgm:spPr/>
    </dgm:pt>
  </dgm:ptLst>
  <dgm:cxnLst>
    <dgm:cxn modelId="{68FF7814-0E4A-46B1-B798-AB91CA70459C}" srcId="{055259AB-FF0E-4D2F-9786-ADBF25601FF9}" destId="{AC8BEFED-66FA-4E11-82F2-5A4D823CAD6A}" srcOrd="0" destOrd="0" parTransId="{A4E847C9-5EA5-4BC4-8F57-47E71ACB9484}" sibTransId="{F4BE5CF4-37F3-4E3C-9273-B23E4EA59576}"/>
    <dgm:cxn modelId="{064AF216-45F9-450A-8EEC-CC76CA7280ED}" type="presOf" srcId="{BE97364E-AD9A-442A-B11B-E3BCF6C3E68A}" destId="{4AFD8F4A-C0CD-45A1-B967-0876DFC7747D}" srcOrd="0" destOrd="0" presId="urn:microsoft.com/office/officeart/2005/8/layout/venn1"/>
    <dgm:cxn modelId="{948E701F-F188-47CE-BC3F-CB6C5B7BA345}" type="presOf" srcId="{055259AB-FF0E-4D2F-9786-ADBF25601FF9}" destId="{6E087571-C8A7-40B2-85F1-9DB1E617A790}" srcOrd="0" destOrd="0" presId="urn:microsoft.com/office/officeart/2005/8/layout/venn1"/>
    <dgm:cxn modelId="{376B212E-BDA8-470A-846B-5780DE3CA016}" type="presOf" srcId="{BE97364E-AD9A-442A-B11B-E3BCF6C3E68A}" destId="{C21EF5EB-3F98-4D2F-8A64-DFC88DCB1982}" srcOrd="1" destOrd="0" presId="urn:microsoft.com/office/officeart/2005/8/layout/venn1"/>
    <dgm:cxn modelId="{F775865C-515F-4506-8569-2D4BC5E085B4}" type="presOf" srcId="{AC8BEFED-66FA-4E11-82F2-5A4D823CAD6A}" destId="{37D2AD89-532C-4FE5-8C39-ADF9D0BB1E51}" srcOrd="0" destOrd="0" presId="urn:microsoft.com/office/officeart/2005/8/layout/venn1"/>
    <dgm:cxn modelId="{0728BA5F-4B84-4A22-BB33-62995C49C01A}" type="presOf" srcId="{AC8BEFED-66FA-4E11-82F2-5A4D823CAD6A}" destId="{E1B6061D-D083-439C-BE10-050100F4E10B}" srcOrd="1" destOrd="0" presId="urn:microsoft.com/office/officeart/2005/8/layout/venn1"/>
    <dgm:cxn modelId="{C6926FA3-1AF0-4FC6-BCE8-18DA930ACA44}" srcId="{055259AB-FF0E-4D2F-9786-ADBF25601FF9}" destId="{BE97364E-AD9A-442A-B11B-E3BCF6C3E68A}" srcOrd="1" destOrd="0" parTransId="{4EEFC19F-C65E-440D-978C-ABA9B8172197}" sibTransId="{C5E163B6-D52A-4F4D-93DF-313794123A4A}"/>
    <dgm:cxn modelId="{B704ECA7-19F0-4EEB-82AA-5935463C2049}" type="presOf" srcId="{DBD49BA3-9B27-4B04-B24A-DB4190E5F513}" destId="{352D83DB-0B96-461D-8FC8-E685C12903A9}" srcOrd="1" destOrd="0" presId="urn:microsoft.com/office/officeart/2005/8/layout/venn1"/>
    <dgm:cxn modelId="{17AFEABA-2BF6-44DC-A356-15DF5A9CD63F}" type="presOf" srcId="{DBD49BA3-9B27-4B04-B24A-DB4190E5F513}" destId="{522309AC-054C-46EC-B44C-CDE74AFDCA69}" srcOrd="0" destOrd="0" presId="urn:microsoft.com/office/officeart/2005/8/layout/venn1"/>
    <dgm:cxn modelId="{81ED75E1-8B7C-41EA-ACAE-46F041CBFEDE}" srcId="{055259AB-FF0E-4D2F-9786-ADBF25601FF9}" destId="{DBD49BA3-9B27-4B04-B24A-DB4190E5F513}" srcOrd="2" destOrd="0" parTransId="{029BAFA4-C964-450D-B4C3-536B8BFA692A}" sibTransId="{B4C23556-5F1F-4A44-A7FD-79CABE8A0A47}"/>
    <dgm:cxn modelId="{4C42D742-E475-4C6D-B5C4-9E5AD59423E8}" type="presParOf" srcId="{6E087571-C8A7-40B2-85F1-9DB1E617A790}" destId="{37D2AD89-532C-4FE5-8C39-ADF9D0BB1E51}" srcOrd="0" destOrd="0" presId="urn:microsoft.com/office/officeart/2005/8/layout/venn1"/>
    <dgm:cxn modelId="{DDB43DF8-FD2B-47FD-A025-209C213B3B8E}" type="presParOf" srcId="{6E087571-C8A7-40B2-85F1-9DB1E617A790}" destId="{E1B6061D-D083-439C-BE10-050100F4E10B}" srcOrd="1" destOrd="0" presId="urn:microsoft.com/office/officeart/2005/8/layout/venn1"/>
    <dgm:cxn modelId="{914E6D16-1811-474E-B92D-0966C1D80726}" type="presParOf" srcId="{6E087571-C8A7-40B2-85F1-9DB1E617A790}" destId="{4AFD8F4A-C0CD-45A1-B967-0876DFC7747D}" srcOrd="2" destOrd="0" presId="urn:microsoft.com/office/officeart/2005/8/layout/venn1"/>
    <dgm:cxn modelId="{BC18752C-B96E-4331-BBD7-8BC963D0BA4E}" type="presParOf" srcId="{6E087571-C8A7-40B2-85F1-9DB1E617A790}" destId="{C21EF5EB-3F98-4D2F-8A64-DFC88DCB1982}" srcOrd="3" destOrd="0" presId="urn:microsoft.com/office/officeart/2005/8/layout/venn1"/>
    <dgm:cxn modelId="{895F90F8-0AEE-4BC3-84C6-AF8CFA96B941}" type="presParOf" srcId="{6E087571-C8A7-40B2-85F1-9DB1E617A790}" destId="{522309AC-054C-46EC-B44C-CDE74AFDCA69}" srcOrd="4" destOrd="0" presId="urn:microsoft.com/office/officeart/2005/8/layout/venn1"/>
    <dgm:cxn modelId="{A2CB7635-6F4A-482F-8699-458F912E6A8F}" type="presParOf" srcId="{6E087571-C8A7-40B2-85F1-9DB1E617A790}" destId="{352D83DB-0B96-461D-8FC8-E685C12903A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D4EE4-B29B-4F5F-881B-658C42A07A6D}" type="doc">
      <dgm:prSet loTypeId="urn:microsoft.com/office/officeart/2005/8/layout/hList7" loCatId="relationship" qsTypeId="urn:microsoft.com/office/officeart/2005/8/quickstyle/simple1" qsCatId="simple" csTypeId="urn:microsoft.com/office/officeart/2005/8/colors/colorful1" csCatId="colorful" phldr="1"/>
      <dgm:spPr/>
    </dgm:pt>
    <dgm:pt modelId="{E97325BE-2912-4EA5-A45E-78B62BA5BA84}">
      <dgm:prSet phldrT="[Text]" custT="1"/>
      <dgm:spPr/>
      <dgm:t>
        <a:bodyPr/>
        <a:lstStyle/>
        <a:p>
          <a:r>
            <a:rPr lang="en-US" sz="1700" dirty="0"/>
            <a:t>Evolve Virtual Operations</a:t>
          </a:r>
        </a:p>
        <a:p>
          <a:r>
            <a:rPr lang="en-US" sz="1400" dirty="0"/>
            <a:t>Exploration of best practices, and collaborations with SOM to create a user-friendly self service virtual library of the future</a:t>
          </a:r>
        </a:p>
      </dgm:t>
    </dgm:pt>
    <dgm:pt modelId="{EE85A2AE-30F3-4014-BA70-66F1C0447207}" type="parTrans" cxnId="{A35960B6-1129-40E4-BB3D-222B280E7F12}">
      <dgm:prSet/>
      <dgm:spPr/>
      <dgm:t>
        <a:bodyPr/>
        <a:lstStyle/>
        <a:p>
          <a:endParaRPr lang="en-US"/>
        </a:p>
      </dgm:t>
    </dgm:pt>
    <dgm:pt modelId="{89B0FD3D-AEB8-42B4-B546-21EA409600FB}" type="sibTrans" cxnId="{A35960B6-1129-40E4-BB3D-222B280E7F12}">
      <dgm:prSet/>
      <dgm:spPr/>
      <dgm:t>
        <a:bodyPr/>
        <a:lstStyle/>
        <a:p>
          <a:endParaRPr lang="en-US"/>
        </a:p>
      </dgm:t>
    </dgm:pt>
    <dgm:pt modelId="{843D2386-D62D-4AE1-B51E-B4CFAED1EDAA}">
      <dgm:prSet phldrT="[Text]" custT="1"/>
      <dgm:spPr/>
      <dgm:t>
        <a:bodyPr/>
        <a:lstStyle/>
        <a:p>
          <a:r>
            <a:rPr lang="en-US" sz="1800" dirty="0"/>
            <a:t>Augment with High Value Research Support  </a:t>
          </a:r>
        </a:p>
        <a:p>
          <a:r>
            <a:rPr lang="en-US" sz="1400" dirty="0"/>
            <a:t>Expand personal research resources</a:t>
          </a:r>
        </a:p>
      </dgm:t>
    </dgm:pt>
    <dgm:pt modelId="{C43CF6E0-357C-495E-B3C0-07B4240B61D2}" type="parTrans" cxnId="{CCCBD90D-5E92-4BC1-A8B7-B8FF0C87BD26}">
      <dgm:prSet/>
      <dgm:spPr/>
      <dgm:t>
        <a:bodyPr/>
        <a:lstStyle/>
        <a:p>
          <a:endParaRPr lang="en-US"/>
        </a:p>
      </dgm:t>
    </dgm:pt>
    <dgm:pt modelId="{4BCE0381-1EFF-4474-BFD5-615B3819A6F0}" type="sibTrans" cxnId="{CCCBD90D-5E92-4BC1-A8B7-B8FF0C87BD26}">
      <dgm:prSet/>
      <dgm:spPr/>
      <dgm:t>
        <a:bodyPr/>
        <a:lstStyle/>
        <a:p>
          <a:endParaRPr lang="en-US"/>
        </a:p>
      </dgm:t>
    </dgm:pt>
    <dgm:pt modelId="{57AA6464-47D7-4BF5-B950-3369419DDEA7}">
      <dgm:prSet phldrT="[Text]" custT="1"/>
      <dgm:spPr>
        <a:solidFill>
          <a:srgbClr val="00A399"/>
        </a:solidFill>
      </dgm:spPr>
      <dgm:t>
        <a:bodyPr/>
        <a:lstStyle/>
        <a:p>
          <a:r>
            <a:rPr lang="en-US" sz="1800" dirty="0"/>
            <a:t>Grow Awareness and Reach</a:t>
          </a:r>
        </a:p>
        <a:p>
          <a:r>
            <a:rPr lang="en-US" sz="1400" dirty="0"/>
            <a:t>Enable more of the MetroHealth system to understand, use and value the research support</a:t>
          </a:r>
        </a:p>
      </dgm:t>
    </dgm:pt>
    <dgm:pt modelId="{8294A0DF-FA4A-48A8-9FBD-C095B97669A6}" type="parTrans" cxnId="{8D54FD2B-FFB9-4A05-A5D5-50BE957939D8}">
      <dgm:prSet/>
      <dgm:spPr/>
      <dgm:t>
        <a:bodyPr/>
        <a:lstStyle/>
        <a:p>
          <a:endParaRPr lang="en-US"/>
        </a:p>
      </dgm:t>
    </dgm:pt>
    <dgm:pt modelId="{919BE301-9884-4F23-919D-82B27CF81638}" type="sibTrans" cxnId="{8D54FD2B-FFB9-4A05-A5D5-50BE957939D8}">
      <dgm:prSet/>
      <dgm:spPr/>
      <dgm:t>
        <a:bodyPr/>
        <a:lstStyle/>
        <a:p>
          <a:endParaRPr lang="en-US"/>
        </a:p>
      </dgm:t>
    </dgm:pt>
    <dgm:pt modelId="{85EE22AD-4551-4F0B-AD88-2AA007AFD370}" type="pres">
      <dgm:prSet presAssocID="{389D4EE4-B29B-4F5F-881B-658C42A07A6D}" presName="Name0" presStyleCnt="0">
        <dgm:presLayoutVars>
          <dgm:dir/>
          <dgm:resizeHandles val="exact"/>
        </dgm:presLayoutVars>
      </dgm:prSet>
      <dgm:spPr/>
    </dgm:pt>
    <dgm:pt modelId="{8FC50FD4-405A-47C6-BF9B-E71694F591A9}" type="pres">
      <dgm:prSet presAssocID="{389D4EE4-B29B-4F5F-881B-658C42A07A6D}" presName="fgShape" presStyleLbl="fgShp" presStyleIdx="0" presStyleCnt="1"/>
      <dgm:spPr/>
    </dgm:pt>
    <dgm:pt modelId="{1263B78D-6B56-4497-B1F6-7A0E22E9096A}" type="pres">
      <dgm:prSet presAssocID="{389D4EE4-B29B-4F5F-881B-658C42A07A6D}" presName="linComp" presStyleCnt="0"/>
      <dgm:spPr/>
    </dgm:pt>
    <dgm:pt modelId="{4F5971F2-A613-4E54-A9CD-7C3C74FA30FC}" type="pres">
      <dgm:prSet presAssocID="{E97325BE-2912-4EA5-A45E-78B62BA5BA84}" presName="compNode" presStyleCnt="0"/>
      <dgm:spPr/>
    </dgm:pt>
    <dgm:pt modelId="{99ADE964-CF88-4415-92E2-ABDC49BE8915}" type="pres">
      <dgm:prSet presAssocID="{E97325BE-2912-4EA5-A45E-78B62BA5BA84}" presName="bkgdShape" presStyleLbl="node1" presStyleIdx="0" presStyleCnt="3"/>
      <dgm:spPr/>
    </dgm:pt>
    <dgm:pt modelId="{CD174621-60BC-4A60-9F3A-5DF341A116E0}" type="pres">
      <dgm:prSet presAssocID="{E97325BE-2912-4EA5-A45E-78B62BA5BA84}" presName="nodeTx" presStyleLbl="node1" presStyleIdx="0" presStyleCnt="3">
        <dgm:presLayoutVars>
          <dgm:bulletEnabled val="1"/>
        </dgm:presLayoutVars>
      </dgm:prSet>
      <dgm:spPr/>
    </dgm:pt>
    <dgm:pt modelId="{BE73AFC7-D64C-49E9-9D17-0D3DFC2EBE0A}" type="pres">
      <dgm:prSet presAssocID="{E97325BE-2912-4EA5-A45E-78B62BA5BA84}" presName="invisiNode" presStyleLbl="node1" presStyleIdx="0" presStyleCnt="3"/>
      <dgm:spPr/>
    </dgm:pt>
    <dgm:pt modelId="{B8BB9B64-11B4-413A-9017-29F2B56836FC}" type="pres">
      <dgm:prSet presAssocID="{E97325BE-2912-4EA5-A45E-78B62BA5BA8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25FE470-AE64-4BE4-B40F-76B0F4CAC77C}" type="pres">
      <dgm:prSet presAssocID="{89B0FD3D-AEB8-42B4-B546-21EA409600FB}" presName="sibTrans" presStyleLbl="sibTrans2D1" presStyleIdx="0" presStyleCnt="0"/>
      <dgm:spPr/>
    </dgm:pt>
    <dgm:pt modelId="{DCFFD282-F02F-4448-AF1E-28F24BED22A0}" type="pres">
      <dgm:prSet presAssocID="{843D2386-D62D-4AE1-B51E-B4CFAED1EDAA}" presName="compNode" presStyleCnt="0"/>
      <dgm:spPr/>
    </dgm:pt>
    <dgm:pt modelId="{08008895-8330-470C-B153-3E489780D658}" type="pres">
      <dgm:prSet presAssocID="{843D2386-D62D-4AE1-B51E-B4CFAED1EDAA}" presName="bkgdShape" presStyleLbl="node1" presStyleIdx="1" presStyleCnt="3"/>
      <dgm:spPr/>
    </dgm:pt>
    <dgm:pt modelId="{F8597810-9058-4360-B937-82A90E9BE263}" type="pres">
      <dgm:prSet presAssocID="{843D2386-D62D-4AE1-B51E-B4CFAED1EDAA}" presName="nodeTx" presStyleLbl="node1" presStyleIdx="1" presStyleCnt="3">
        <dgm:presLayoutVars>
          <dgm:bulletEnabled val="1"/>
        </dgm:presLayoutVars>
      </dgm:prSet>
      <dgm:spPr/>
    </dgm:pt>
    <dgm:pt modelId="{8F6F9DE0-8C07-41E6-B13B-CB57BAA28BB6}" type="pres">
      <dgm:prSet presAssocID="{843D2386-D62D-4AE1-B51E-B4CFAED1EDAA}" presName="invisiNode" presStyleLbl="node1" presStyleIdx="1" presStyleCnt="3"/>
      <dgm:spPr/>
    </dgm:pt>
    <dgm:pt modelId="{A6F578F7-D5D3-4516-B4A7-7DC18A19FE0E}" type="pres">
      <dgm:prSet presAssocID="{843D2386-D62D-4AE1-B51E-B4CFAED1EDA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561DC03-8438-48D3-9F5C-09667B923AA6}" type="pres">
      <dgm:prSet presAssocID="{4BCE0381-1EFF-4474-BFD5-615B3819A6F0}" presName="sibTrans" presStyleLbl="sibTrans2D1" presStyleIdx="0" presStyleCnt="0"/>
      <dgm:spPr/>
    </dgm:pt>
    <dgm:pt modelId="{5B91964F-04D5-466E-8A03-EFA2AE0B1A6D}" type="pres">
      <dgm:prSet presAssocID="{57AA6464-47D7-4BF5-B950-3369419DDEA7}" presName="compNode" presStyleCnt="0"/>
      <dgm:spPr/>
    </dgm:pt>
    <dgm:pt modelId="{13E83F4C-60F6-4920-B742-3FF7F0E71302}" type="pres">
      <dgm:prSet presAssocID="{57AA6464-47D7-4BF5-B950-3369419DDEA7}" presName="bkgdShape" presStyleLbl="node1" presStyleIdx="2" presStyleCnt="3"/>
      <dgm:spPr/>
    </dgm:pt>
    <dgm:pt modelId="{0BF477CB-6E0D-4508-BE58-AE3803B06456}" type="pres">
      <dgm:prSet presAssocID="{57AA6464-47D7-4BF5-B950-3369419DDEA7}" presName="nodeTx" presStyleLbl="node1" presStyleIdx="2" presStyleCnt="3">
        <dgm:presLayoutVars>
          <dgm:bulletEnabled val="1"/>
        </dgm:presLayoutVars>
      </dgm:prSet>
      <dgm:spPr/>
    </dgm:pt>
    <dgm:pt modelId="{43950F7E-581F-4729-96F6-3AA387447A24}" type="pres">
      <dgm:prSet presAssocID="{57AA6464-47D7-4BF5-B950-3369419DDEA7}" presName="invisiNode" presStyleLbl="node1" presStyleIdx="2" presStyleCnt="3"/>
      <dgm:spPr/>
    </dgm:pt>
    <dgm:pt modelId="{137DE239-C05B-4110-ABDE-B7F8060431EB}" type="pres">
      <dgm:prSet presAssocID="{57AA6464-47D7-4BF5-B950-3369419DDEA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Lst>
  <dgm:cxnLst>
    <dgm:cxn modelId="{CCCBD90D-5E92-4BC1-A8B7-B8FF0C87BD26}" srcId="{389D4EE4-B29B-4F5F-881B-658C42A07A6D}" destId="{843D2386-D62D-4AE1-B51E-B4CFAED1EDAA}" srcOrd="1" destOrd="0" parTransId="{C43CF6E0-357C-495E-B3C0-07B4240B61D2}" sibTransId="{4BCE0381-1EFF-4474-BFD5-615B3819A6F0}"/>
    <dgm:cxn modelId="{6D77A61C-779A-47A4-85F9-F79C0B52DCCE}" type="presOf" srcId="{89B0FD3D-AEB8-42B4-B546-21EA409600FB}" destId="{325FE470-AE64-4BE4-B40F-76B0F4CAC77C}" srcOrd="0" destOrd="0" presId="urn:microsoft.com/office/officeart/2005/8/layout/hList7"/>
    <dgm:cxn modelId="{9C64DB1E-C529-4786-9521-B9828EDFCF41}" type="presOf" srcId="{57AA6464-47D7-4BF5-B950-3369419DDEA7}" destId="{0BF477CB-6E0D-4508-BE58-AE3803B06456}" srcOrd="1" destOrd="0" presId="urn:microsoft.com/office/officeart/2005/8/layout/hList7"/>
    <dgm:cxn modelId="{8D54FD2B-FFB9-4A05-A5D5-50BE957939D8}" srcId="{389D4EE4-B29B-4F5F-881B-658C42A07A6D}" destId="{57AA6464-47D7-4BF5-B950-3369419DDEA7}" srcOrd="2" destOrd="0" parTransId="{8294A0DF-FA4A-48A8-9FBD-C095B97669A6}" sibTransId="{919BE301-9884-4F23-919D-82B27CF81638}"/>
    <dgm:cxn modelId="{9FF61535-1143-42C4-B8CE-DEAD2B46975C}" type="presOf" srcId="{E97325BE-2912-4EA5-A45E-78B62BA5BA84}" destId="{99ADE964-CF88-4415-92E2-ABDC49BE8915}" srcOrd="0" destOrd="0" presId="urn:microsoft.com/office/officeart/2005/8/layout/hList7"/>
    <dgm:cxn modelId="{5FBD6C63-33A9-40C0-B0A3-2FBC227C42FC}" type="presOf" srcId="{E97325BE-2912-4EA5-A45E-78B62BA5BA84}" destId="{CD174621-60BC-4A60-9F3A-5DF341A116E0}" srcOrd="1" destOrd="0" presId="urn:microsoft.com/office/officeart/2005/8/layout/hList7"/>
    <dgm:cxn modelId="{F0F5CF45-DE75-4DCC-A2BF-8D7DCBAD4B2B}" type="presOf" srcId="{843D2386-D62D-4AE1-B51E-B4CFAED1EDAA}" destId="{F8597810-9058-4360-B937-82A90E9BE263}" srcOrd="1" destOrd="0" presId="urn:microsoft.com/office/officeart/2005/8/layout/hList7"/>
    <dgm:cxn modelId="{3420C970-2879-4D06-ADB7-E690F518D571}" type="presOf" srcId="{57AA6464-47D7-4BF5-B950-3369419DDEA7}" destId="{13E83F4C-60F6-4920-B742-3FF7F0E71302}" srcOrd="0" destOrd="0" presId="urn:microsoft.com/office/officeart/2005/8/layout/hList7"/>
    <dgm:cxn modelId="{A35960B6-1129-40E4-BB3D-222B280E7F12}" srcId="{389D4EE4-B29B-4F5F-881B-658C42A07A6D}" destId="{E97325BE-2912-4EA5-A45E-78B62BA5BA84}" srcOrd="0" destOrd="0" parTransId="{EE85A2AE-30F3-4014-BA70-66F1C0447207}" sibTransId="{89B0FD3D-AEB8-42B4-B546-21EA409600FB}"/>
    <dgm:cxn modelId="{4F0321B8-064A-4178-9714-9CBF6995301A}" type="presOf" srcId="{4BCE0381-1EFF-4474-BFD5-615B3819A6F0}" destId="{E561DC03-8438-48D3-9F5C-09667B923AA6}" srcOrd="0" destOrd="0" presId="urn:microsoft.com/office/officeart/2005/8/layout/hList7"/>
    <dgm:cxn modelId="{68EE24B9-6632-467F-AC6E-42C3690BC22F}" type="presOf" srcId="{843D2386-D62D-4AE1-B51E-B4CFAED1EDAA}" destId="{08008895-8330-470C-B153-3E489780D658}" srcOrd="0" destOrd="0" presId="urn:microsoft.com/office/officeart/2005/8/layout/hList7"/>
    <dgm:cxn modelId="{F706DBCF-53D8-4DB1-86D5-AC7E4D9C9DF3}" type="presOf" srcId="{389D4EE4-B29B-4F5F-881B-658C42A07A6D}" destId="{85EE22AD-4551-4F0B-AD88-2AA007AFD370}" srcOrd="0" destOrd="0" presId="urn:microsoft.com/office/officeart/2005/8/layout/hList7"/>
    <dgm:cxn modelId="{6DDE1CCE-9B61-4269-A3B0-5E8EF9B98F8C}" type="presParOf" srcId="{85EE22AD-4551-4F0B-AD88-2AA007AFD370}" destId="{8FC50FD4-405A-47C6-BF9B-E71694F591A9}" srcOrd="0" destOrd="0" presId="urn:microsoft.com/office/officeart/2005/8/layout/hList7"/>
    <dgm:cxn modelId="{6FCEF836-DAC0-4581-A0BD-D6ED905F94B3}" type="presParOf" srcId="{85EE22AD-4551-4F0B-AD88-2AA007AFD370}" destId="{1263B78D-6B56-4497-B1F6-7A0E22E9096A}" srcOrd="1" destOrd="0" presId="urn:microsoft.com/office/officeart/2005/8/layout/hList7"/>
    <dgm:cxn modelId="{05C3AF5C-F9B4-481D-8400-99260CB89DA3}" type="presParOf" srcId="{1263B78D-6B56-4497-B1F6-7A0E22E9096A}" destId="{4F5971F2-A613-4E54-A9CD-7C3C74FA30FC}" srcOrd="0" destOrd="0" presId="urn:microsoft.com/office/officeart/2005/8/layout/hList7"/>
    <dgm:cxn modelId="{961B4DC7-402E-4D09-B24D-0E7A82C1CB74}" type="presParOf" srcId="{4F5971F2-A613-4E54-A9CD-7C3C74FA30FC}" destId="{99ADE964-CF88-4415-92E2-ABDC49BE8915}" srcOrd="0" destOrd="0" presId="urn:microsoft.com/office/officeart/2005/8/layout/hList7"/>
    <dgm:cxn modelId="{896AFA5E-687C-4245-8A17-AC20F9CF852A}" type="presParOf" srcId="{4F5971F2-A613-4E54-A9CD-7C3C74FA30FC}" destId="{CD174621-60BC-4A60-9F3A-5DF341A116E0}" srcOrd="1" destOrd="0" presId="urn:microsoft.com/office/officeart/2005/8/layout/hList7"/>
    <dgm:cxn modelId="{39289695-4DD3-4E24-AED3-ABCB8D2BCF3F}" type="presParOf" srcId="{4F5971F2-A613-4E54-A9CD-7C3C74FA30FC}" destId="{BE73AFC7-D64C-49E9-9D17-0D3DFC2EBE0A}" srcOrd="2" destOrd="0" presId="urn:microsoft.com/office/officeart/2005/8/layout/hList7"/>
    <dgm:cxn modelId="{F6BB63C8-E419-471F-86B3-0240CF32F095}" type="presParOf" srcId="{4F5971F2-A613-4E54-A9CD-7C3C74FA30FC}" destId="{B8BB9B64-11B4-413A-9017-29F2B56836FC}" srcOrd="3" destOrd="0" presId="urn:microsoft.com/office/officeart/2005/8/layout/hList7"/>
    <dgm:cxn modelId="{0CB17BFB-982D-46E3-9094-FD523776CB33}" type="presParOf" srcId="{1263B78D-6B56-4497-B1F6-7A0E22E9096A}" destId="{325FE470-AE64-4BE4-B40F-76B0F4CAC77C}" srcOrd="1" destOrd="0" presId="urn:microsoft.com/office/officeart/2005/8/layout/hList7"/>
    <dgm:cxn modelId="{2DD156DA-2BFC-4BC8-AFD6-F13382903975}" type="presParOf" srcId="{1263B78D-6B56-4497-B1F6-7A0E22E9096A}" destId="{DCFFD282-F02F-4448-AF1E-28F24BED22A0}" srcOrd="2" destOrd="0" presId="urn:microsoft.com/office/officeart/2005/8/layout/hList7"/>
    <dgm:cxn modelId="{5B8AA3FF-0605-428E-B3C7-80FBF05421E7}" type="presParOf" srcId="{DCFFD282-F02F-4448-AF1E-28F24BED22A0}" destId="{08008895-8330-470C-B153-3E489780D658}" srcOrd="0" destOrd="0" presId="urn:microsoft.com/office/officeart/2005/8/layout/hList7"/>
    <dgm:cxn modelId="{9F61A042-241B-44D6-8E74-81EC93D91B0C}" type="presParOf" srcId="{DCFFD282-F02F-4448-AF1E-28F24BED22A0}" destId="{F8597810-9058-4360-B937-82A90E9BE263}" srcOrd="1" destOrd="0" presId="urn:microsoft.com/office/officeart/2005/8/layout/hList7"/>
    <dgm:cxn modelId="{981557F1-4A6A-4352-BE58-CA3E126828C4}" type="presParOf" srcId="{DCFFD282-F02F-4448-AF1E-28F24BED22A0}" destId="{8F6F9DE0-8C07-41E6-B13B-CB57BAA28BB6}" srcOrd="2" destOrd="0" presId="urn:microsoft.com/office/officeart/2005/8/layout/hList7"/>
    <dgm:cxn modelId="{966FC5A7-3AD8-4DA5-8FBE-4A257AED256A}" type="presParOf" srcId="{DCFFD282-F02F-4448-AF1E-28F24BED22A0}" destId="{A6F578F7-D5D3-4516-B4A7-7DC18A19FE0E}" srcOrd="3" destOrd="0" presId="urn:microsoft.com/office/officeart/2005/8/layout/hList7"/>
    <dgm:cxn modelId="{F9355867-2A61-4E15-9655-12EEB319F3A4}" type="presParOf" srcId="{1263B78D-6B56-4497-B1F6-7A0E22E9096A}" destId="{E561DC03-8438-48D3-9F5C-09667B923AA6}" srcOrd="3" destOrd="0" presId="urn:microsoft.com/office/officeart/2005/8/layout/hList7"/>
    <dgm:cxn modelId="{6576FDFB-9E4D-4157-8101-95C0FFE597F8}" type="presParOf" srcId="{1263B78D-6B56-4497-B1F6-7A0E22E9096A}" destId="{5B91964F-04D5-466E-8A03-EFA2AE0B1A6D}" srcOrd="4" destOrd="0" presId="urn:microsoft.com/office/officeart/2005/8/layout/hList7"/>
    <dgm:cxn modelId="{6E58B5FC-E9BE-4017-A1C1-1221754E1738}" type="presParOf" srcId="{5B91964F-04D5-466E-8A03-EFA2AE0B1A6D}" destId="{13E83F4C-60F6-4920-B742-3FF7F0E71302}" srcOrd="0" destOrd="0" presId="urn:microsoft.com/office/officeart/2005/8/layout/hList7"/>
    <dgm:cxn modelId="{231E9816-00F3-477A-8339-A222A688B3B5}" type="presParOf" srcId="{5B91964F-04D5-466E-8A03-EFA2AE0B1A6D}" destId="{0BF477CB-6E0D-4508-BE58-AE3803B06456}" srcOrd="1" destOrd="0" presId="urn:microsoft.com/office/officeart/2005/8/layout/hList7"/>
    <dgm:cxn modelId="{AC8D1F10-5CF7-4839-8FD8-B636B99981DF}" type="presParOf" srcId="{5B91964F-04D5-466E-8A03-EFA2AE0B1A6D}" destId="{43950F7E-581F-4729-96F6-3AA387447A24}" srcOrd="2" destOrd="0" presId="urn:microsoft.com/office/officeart/2005/8/layout/hList7"/>
    <dgm:cxn modelId="{DDB6409C-CFF7-46C6-B492-5F3BC45C28B4}" type="presParOf" srcId="{5B91964F-04D5-466E-8A03-EFA2AE0B1A6D}" destId="{137DE239-C05B-4110-ABDE-B7F8060431E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2AD89-532C-4FE5-8C39-ADF9D0BB1E51}">
      <dsp:nvSpPr>
        <dsp:cNvPr id="0" name=""/>
        <dsp:cNvSpPr/>
      </dsp:nvSpPr>
      <dsp:spPr>
        <a:xfrm>
          <a:off x="2852254" y="-229681"/>
          <a:ext cx="4535438" cy="45354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456979" y="564019"/>
        <a:ext cx="3325988" cy="2040947"/>
      </dsp:txXfrm>
    </dsp:sp>
    <dsp:sp modelId="{4AFD8F4A-C0CD-45A1-B967-0876DFC7747D}">
      <dsp:nvSpPr>
        <dsp:cNvPr id="0" name=""/>
        <dsp:cNvSpPr/>
      </dsp:nvSpPr>
      <dsp:spPr>
        <a:xfrm>
          <a:off x="4120676" y="1987207"/>
          <a:ext cx="4535438" cy="45344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a:p>
          <a:pPr marL="0" lvl="0" indent="0" algn="ctr" defTabSz="2889250">
            <a:lnSpc>
              <a:spcPct val="90000"/>
            </a:lnSpc>
            <a:spcBef>
              <a:spcPct val="0"/>
            </a:spcBef>
            <a:spcAft>
              <a:spcPct val="35000"/>
            </a:spcAft>
            <a:buNone/>
          </a:pPr>
          <a:r>
            <a:rPr lang="en-US" sz="6500" kern="1200" dirty="0"/>
            <a:t> </a:t>
          </a:r>
        </a:p>
      </dsp:txBody>
      <dsp:txXfrm>
        <a:off x="5507764" y="3158619"/>
        <a:ext cx="2721263" cy="2493974"/>
      </dsp:txXfrm>
    </dsp:sp>
    <dsp:sp modelId="{522309AC-054C-46EC-B44C-CDE74AFDCA69}">
      <dsp:nvSpPr>
        <dsp:cNvPr id="0" name=""/>
        <dsp:cNvSpPr/>
      </dsp:nvSpPr>
      <dsp:spPr>
        <a:xfrm>
          <a:off x="1613414" y="1964237"/>
          <a:ext cx="4535438" cy="45354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b="0" kern="1200" dirty="0"/>
        </a:p>
      </dsp:txBody>
      <dsp:txXfrm>
        <a:off x="2040501" y="3135892"/>
        <a:ext cx="2721263" cy="2494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DE964-CF88-4415-92E2-ABDC49BE8915}">
      <dsp:nvSpPr>
        <dsp:cNvPr id="0" name=""/>
        <dsp:cNvSpPr/>
      </dsp:nvSpPr>
      <dsp:spPr>
        <a:xfrm>
          <a:off x="1458" y="0"/>
          <a:ext cx="2269676" cy="391179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Evolve Virtual Operations</a:t>
          </a:r>
        </a:p>
        <a:p>
          <a:pPr marL="0" lvl="0" indent="0" algn="ctr" defTabSz="755650">
            <a:lnSpc>
              <a:spcPct val="90000"/>
            </a:lnSpc>
            <a:spcBef>
              <a:spcPct val="0"/>
            </a:spcBef>
            <a:spcAft>
              <a:spcPct val="35000"/>
            </a:spcAft>
            <a:buNone/>
          </a:pPr>
          <a:r>
            <a:rPr lang="en-US" sz="1400" kern="1200" dirty="0"/>
            <a:t>Exploration of best practices, and collaborations with SOM to create a user-friendly self service virtual library of the future</a:t>
          </a:r>
        </a:p>
      </dsp:txBody>
      <dsp:txXfrm>
        <a:off x="1458" y="1564716"/>
        <a:ext cx="2269676" cy="1564716"/>
      </dsp:txXfrm>
    </dsp:sp>
    <dsp:sp modelId="{B8BB9B64-11B4-413A-9017-29F2B56836FC}">
      <dsp:nvSpPr>
        <dsp:cNvPr id="0" name=""/>
        <dsp:cNvSpPr/>
      </dsp:nvSpPr>
      <dsp:spPr>
        <a:xfrm>
          <a:off x="484984" y="234707"/>
          <a:ext cx="1302626" cy="13026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008895-8330-470C-B153-3E489780D658}">
      <dsp:nvSpPr>
        <dsp:cNvPr id="0" name=""/>
        <dsp:cNvSpPr/>
      </dsp:nvSpPr>
      <dsp:spPr>
        <a:xfrm>
          <a:off x="2339226" y="0"/>
          <a:ext cx="2269676" cy="391179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Augment with High Value Research Support  </a:t>
          </a:r>
        </a:p>
        <a:p>
          <a:pPr marL="0" lvl="0" indent="0" algn="ctr" defTabSz="800100">
            <a:lnSpc>
              <a:spcPct val="90000"/>
            </a:lnSpc>
            <a:spcBef>
              <a:spcPct val="0"/>
            </a:spcBef>
            <a:spcAft>
              <a:spcPct val="35000"/>
            </a:spcAft>
            <a:buNone/>
          </a:pPr>
          <a:r>
            <a:rPr lang="en-US" sz="1400" kern="1200" dirty="0"/>
            <a:t>Expand personal research resources</a:t>
          </a:r>
        </a:p>
      </dsp:txBody>
      <dsp:txXfrm>
        <a:off x="2339226" y="1564716"/>
        <a:ext cx="2269676" cy="1564716"/>
      </dsp:txXfrm>
    </dsp:sp>
    <dsp:sp modelId="{A6F578F7-D5D3-4516-B4A7-7DC18A19FE0E}">
      <dsp:nvSpPr>
        <dsp:cNvPr id="0" name=""/>
        <dsp:cNvSpPr/>
      </dsp:nvSpPr>
      <dsp:spPr>
        <a:xfrm>
          <a:off x="2822751" y="234707"/>
          <a:ext cx="1302626" cy="13026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E83F4C-60F6-4920-B742-3FF7F0E71302}">
      <dsp:nvSpPr>
        <dsp:cNvPr id="0" name=""/>
        <dsp:cNvSpPr/>
      </dsp:nvSpPr>
      <dsp:spPr>
        <a:xfrm>
          <a:off x="4676993" y="0"/>
          <a:ext cx="2269676" cy="3911790"/>
        </a:xfrm>
        <a:prstGeom prst="roundRect">
          <a:avLst>
            <a:gd name="adj" fmla="val 10000"/>
          </a:avLst>
        </a:prstGeom>
        <a:solidFill>
          <a:srgbClr val="00A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Grow Awareness and Reach</a:t>
          </a:r>
        </a:p>
        <a:p>
          <a:pPr marL="0" lvl="0" indent="0" algn="ctr" defTabSz="800100">
            <a:lnSpc>
              <a:spcPct val="90000"/>
            </a:lnSpc>
            <a:spcBef>
              <a:spcPct val="0"/>
            </a:spcBef>
            <a:spcAft>
              <a:spcPct val="35000"/>
            </a:spcAft>
            <a:buNone/>
          </a:pPr>
          <a:r>
            <a:rPr lang="en-US" sz="1400" kern="1200" dirty="0"/>
            <a:t>Enable more of the MetroHealth system to understand, use and value the research support</a:t>
          </a:r>
        </a:p>
      </dsp:txBody>
      <dsp:txXfrm>
        <a:off x="4676993" y="1564716"/>
        <a:ext cx="2269676" cy="1564716"/>
      </dsp:txXfrm>
    </dsp:sp>
    <dsp:sp modelId="{137DE239-C05B-4110-ABDE-B7F8060431EB}">
      <dsp:nvSpPr>
        <dsp:cNvPr id="0" name=""/>
        <dsp:cNvSpPr/>
      </dsp:nvSpPr>
      <dsp:spPr>
        <a:xfrm>
          <a:off x="5160518" y="234707"/>
          <a:ext cx="1302626" cy="130262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C50FD4-405A-47C6-BF9B-E71694F591A9}">
      <dsp:nvSpPr>
        <dsp:cNvPr id="0" name=""/>
        <dsp:cNvSpPr/>
      </dsp:nvSpPr>
      <dsp:spPr>
        <a:xfrm>
          <a:off x="277925" y="3129432"/>
          <a:ext cx="6392278" cy="58676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F59818-1B69-4D2A-A328-6314914AB893}" type="datetimeFigureOut">
              <a:rPr lang="en-US" smtClean="0"/>
              <a:t>5/25/2021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CA7EAD-8885-4347-B214-9071C937CA55}" type="slidenum">
              <a:rPr lang="en-US" smtClean="0"/>
              <a:t>‹#›</a:t>
            </a:fld>
            <a:endParaRPr lang="en-US"/>
          </a:p>
        </p:txBody>
      </p:sp>
    </p:spTree>
    <p:extLst>
      <p:ext uri="{BB962C8B-B14F-4D97-AF65-F5344CB8AC3E}">
        <p14:creationId xmlns:p14="http://schemas.microsoft.com/office/powerpoint/2010/main" val="101654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A7EAD-8885-4347-B214-9071C937CA55}" type="slidenum">
              <a:rPr lang="en-US" smtClean="0"/>
              <a:t>10</a:t>
            </a:fld>
            <a:endParaRPr lang="en-US"/>
          </a:p>
        </p:txBody>
      </p:sp>
    </p:spTree>
    <p:extLst>
      <p:ext uri="{BB962C8B-B14F-4D97-AF65-F5344CB8AC3E}">
        <p14:creationId xmlns:p14="http://schemas.microsoft.com/office/powerpoint/2010/main" val="216804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A7EAD-8885-4347-B214-9071C937CA55}" type="slidenum">
              <a:rPr lang="en-US" smtClean="0"/>
              <a:t>11</a:t>
            </a:fld>
            <a:endParaRPr lang="en-US"/>
          </a:p>
        </p:txBody>
      </p:sp>
    </p:spTree>
    <p:extLst>
      <p:ext uri="{BB962C8B-B14F-4D97-AF65-F5344CB8AC3E}">
        <p14:creationId xmlns:p14="http://schemas.microsoft.com/office/powerpoint/2010/main" val="21711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CA7EAD-8885-4347-B214-9071C937CA55}" type="slidenum">
              <a:rPr lang="en-US" smtClean="0"/>
              <a:t>16</a:t>
            </a:fld>
            <a:endParaRPr lang="en-US"/>
          </a:p>
        </p:txBody>
      </p:sp>
    </p:spTree>
    <p:extLst>
      <p:ext uri="{BB962C8B-B14F-4D97-AF65-F5344CB8AC3E}">
        <p14:creationId xmlns:p14="http://schemas.microsoft.com/office/powerpoint/2010/main" val="163860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661A6438-A7C5-4FD5-BDB7-6AF565BDA161}" type="slidenum">
              <a:rPr lang="en-US">
                <a:solidFill>
                  <a:prstClr val="black"/>
                </a:solidFill>
                <a:latin typeface="Calibri" panose="020F0502020204030204"/>
              </a:rPr>
              <a:pPr defTabSz="96661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2401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BE93B-B4D6-4E29-B321-64772F5518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48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1EB4-A0F7-3D4E-8D0A-9E80707A33AF}"/>
              </a:ext>
            </a:extLst>
          </p:cNvPr>
          <p:cNvSpPr>
            <a:spLocks noGrp="1"/>
          </p:cNvSpPr>
          <p:nvPr>
            <p:ph type="ctrTitle" hasCustomPrompt="1"/>
          </p:nvPr>
        </p:nvSpPr>
        <p:spPr>
          <a:xfrm>
            <a:off x="1527717" y="3498673"/>
            <a:ext cx="9144000" cy="575403"/>
          </a:xfrm>
        </p:spPr>
        <p:txBody>
          <a:bodyPr anchor="b">
            <a:normAutofit/>
          </a:bodyPr>
          <a:lstStyle>
            <a:lvl1pPr algn="ctr">
              <a:defRPr sz="2400" b="1" i="0">
                <a:solidFill>
                  <a:schemeClr val="tx2"/>
                </a:solidFill>
                <a:latin typeface="Arial" panose="020B0604020202020204" pitchFamily="34" charset="0"/>
                <a:cs typeface="Arial" panose="020B0604020202020204" pitchFamily="34" charset="0"/>
              </a:defRPr>
            </a:lvl1pPr>
          </a:lstStyle>
          <a:p>
            <a:r>
              <a:rPr lang="en-US" dirty="0"/>
              <a:t>PRESENTATION TITLE HERE 24PT ARIAL BOLD</a:t>
            </a:r>
          </a:p>
        </p:txBody>
      </p:sp>
      <p:sp>
        <p:nvSpPr>
          <p:cNvPr id="3" name="Subtitle 2">
            <a:extLst>
              <a:ext uri="{FF2B5EF4-FFF2-40B4-BE49-F238E27FC236}">
                <a16:creationId xmlns:a16="http://schemas.microsoft.com/office/drawing/2014/main" id="{BFEAABC2-4511-9542-9B20-6C9AC045C0BB}"/>
              </a:ext>
            </a:extLst>
          </p:cNvPr>
          <p:cNvSpPr>
            <a:spLocks noGrp="1"/>
          </p:cNvSpPr>
          <p:nvPr>
            <p:ph type="subTitle" idx="1" hasCustomPrompt="1"/>
          </p:nvPr>
        </p:nvSpPr>
        <p:spPr>
          <a:xfrm>
            <a:off x="1527717" y="4520205"/>
            <a:ext cx="9144000" cy="404274"/>
          </a:xfrm>
        </p:spPr>
        <p:txBody>
          <a:bodyPr>
            <a:normAutofit/>
          </a:bodyPr>
          <a:lstStyle>
            <a:lvl1pPr marL="0" indent="0" algn="ctr">
              <a:buNone/>
              <a:defRPr sz="1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18pt Arial Regular</a:t>
            </a:r>
          </a:p>
        </p:txBody>
      </p:sp>
      <p:cxnSp>
        <p:nvCxnSpPr>
          <p:cNvPr id="10" name="Straight Connector 9">
            <a:extLst>
              <a:ext uri="{FF2B5EF4-FFF2-40B4-BE49-F238E27FC236}">
                <a16:creationId xmlns:a16="http://schemas.microsoft.com/office/drawing/2014/main" id="{EB646BD8-3268-5E4B-8A6A-FE23C0861F56}"/>
              </a:ext>
            </a:extLst>
          </p:cNvPr>
          <p:cNvCxnSpPr/>
          <p:nvPr userDrawn="1"/>
        </p:nvCxnSpPr>
        <p:spPr>
          <a:xfrm>
            <a:off x="3367651" y="4296317"/>
            <a:ext cx="59358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64B10F5-267A-9A4E-B354-AFEAAB9539BD}"/>
              </a:ext>
            </a:extLst>
          </p:cNvPr>
          <p:cNvPicPr>
            <a:picLocks noChangeAspect="1"/>
          </p:cNvPicPr>
          <p:nvPr userDrawn="1"/>
        </p:nvPicPr>
        <p:blipFill>
          <a:blip r:embed="rId3"/>
          <a:stretch>
            <a:fillRect/>
          </a:stretch>
        </p:blipFill>
        <p:spPr>
          <a:xfrm>
            <a:off x="4703727" y="2208508"/>
            <a:ext cx="2791980" cy="813743"/>
          </a:xfrm>
          <a:prstGeom prst="rect">
            <a:avLst/>
          </a:prstGeom>
        </p:spPr>
      </p:pic>
      <p:sp>
        <p:nvSpPr>
          <p:cNvPr id="6" name="TextBox 1">
            <a:extLst>
              <a:ext uri="{FF2B5EF4-FFF2-40B4-BE49-F238E27FC236}">
                <a16:creationId xmlns:a16="http://schemas.microsoft.com/office/drawing/2014/main" id="{6BB1CFB6-B10F-426F-8148-20E5BD4DBAE4}"/>
              </a:ext>
            </a:extLst>
          </p:cNvPr>
          <p:cNvSpPr txBox="1"/>
          <p:nvPr userDrawn="1"/>
        </p:nvSpPr>
        <p:spPr>
          <a:xfrm>
            <a:off x="914400" y="5029200"/>
            <a:ext cx="10342563" cy="60007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eaLnBrk="1" hangingPunct="1">
              <a:defRPr/>
            </a:pPr>
            <a:r>
              <a:rPr lang="en-US" sz="1100" b="1" dirty="0">
                <a:solidFill>
                  <a:schemeClr val="bg1">
                    <a:lumMod val="65000"/>
                  </a:schemeClr>
                </a:solidFill>
                <a:latin typeface="Arial" pitchFamily="34" charset="0"/>
                <a:cs typeface="Arial" pitchFamily="34" charset="0"/>
              </a:rPr>
              <a:t>The following report is proprietary information and constitutes trade secrets of The MetroHealth System and may not be disclosed in whole or part to any external parties without the express consent of The MetroHealth System.  This document is intended to be used internally for MetroHealth System discussion.</a:t>
            </a:r>
            <a:endParaRPr lang="en-US" sz="1100" dirty="0">
              <a:solidFill>
                <a:schemeClr val="bg1">
                  <a:lumMod val="65000"/>
                </a:schemeClr>
              </a:solidFill>
              <a:latin typeface="Arial" pitchFamily="34" charset="0"/>
              <a:cs typeface="Arial" pitchFamily="34" charset="0"/>
            </a:endParaRPr>
          </a:p>
        </p:txBody>
      </p:sp>
      <p:sp>
        <p:nvSpPr>
          <p:cNvPr id="7" name="Title 1">
            <a:extLst>
              <a:ext uri="{FF2B5EF4-FFF2-40B4-BE49-F238E27FC236}">
                <a16:creationId xmlns:a16="http://schemas.microsoft.com/office/drawing/2014/main" id="{7BD17F40-286B-4EE7-AE3C-221E0D3A4F3E}"/>
              </a:ext>
            </a:extLst>
          </p:cNvPr>
          <p:cNvSpPr txBox="1">
            <a:spLocks/>
          </p:cNvSpPr>
          <p:nvPr userDrawn="1"/>
        </p:nvSpPr>
        <p:spPr bwMode="auto">
          <a:xfrm>
            <a:off x="182880" y="6210610"/>
            <a:ext cx="59765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200" b="1" kern="1200" cap="all" baseline="0">
                <a:solidFill>
                  <a:schemeClr val="bg2"/>
                </a:solidFill>
                <a:latin typeface="+mj-lt"/>
                <a:ea typeface="+mj-ea"/>
                <a:cs typeface="+mj-cs"/>
              </a:defRPr>
            </a:lvl1pPr>
            <a:lvl2pPr algn="l" rtl="0" eaLnBrk="0" fontAlgn="base" hangingPunct="0">
              <a:spcBef>
                <a:spcPct val="0"/>
              </a:spcBef>
              <a:spcAft>
                <a:spcPct val="0"/>
              </a:spcAft>
              <a:defRPr sz="2400" b="1">
                <a:solidFill>
                  <a:schemeClr val="bg2"/>
                </a:solidFill>
                <a:latin typeface="Arial" panose="020B0604020202020204" pitchFamily="34" charset="0"/>
              </a:defRPr>
            </a:lvl2pPr>
            <a:lvl3pPr algn="l" rtl="0" eaLnBrk="0" fontAlgn="base" hangingPunct="0">
              <a:spcBef>
                <a:spcPct val="0"/>
              </a:spcBef>
              <a:spcAft>
                <a:spcPct val="0"/>
              </a:spcAft>
              <a:defRPr sz="2400" b="1">
                <a:solidFill>
                  <a:schemeClr val="bg2"/>
                </a:solidFill>
                <a:latin typeface="Arial" panose="020B0604020202020204" pitchFamily="34" charset="0"/>
              </a:defRPr>
            </a:lvl3pPr>
            <a:lvl4pPr algn="l" rtl="0" eaLnBrk="0" fontAlgn="base" hangingPunct="0">
              <a:spcBef>
                <a:spcPct val="0"/>
              </a:spcBef>
              <a:spcAft>
                <a:spcPct val="0"/>
              </a:spcAft>
              <a:defRPr sz="2400" b="1">
                <a:solidFill>
                  <a:schemeClr val="bg2"/>
                </a:solidFill>
                <a:latin typeface="Arial" panose="020B0604020202020204" pitchFamily="34" charset="0"/>
              </a:defRPr>
            </a:lvl4pPr>
            <a:lvl5pPr algn="l" rtl="0" eaLnBrk="0" fontAlgn="base" hangingPunct="0">
              <a:spcBef>
                <a:spcPct val="0"/>
              </a:spcBef>
              <a:spcAft>
                <a:spcPct val="0"/>
              </a:spcAft>
              <a:defRPr sz="2400" b="1">
                <a:solidFill>
                  <a:schemeClr val="bg2"/>
                </a:solidFill>
                <a:latin typeface="Arial" panose="020B0604020202020204" pitchFamily="34" charset="0"/>
              </a:defRPr>
            </a:lvl5pPr>
            <a:lvl6pPr marL="457200" algn="l" rtl="0" fontAlgn="base">
              <a:spcBef>
                <a:spcPct val="0"/>
              </a:spcBef>
              <a:spcAft>
                <a:spcPct val="0"/>
              </a:spcAft>
              <a:defRPr sz="2400" b="1">
                <a:solidFill>
                  <a:schemeClr val="bg2"/>
                </a:solidFill>
                <a:latin typeface="Arial" panose="020B0604020202020204" pitchFamily="34" charset="0"/>
              </a:defRPr>
            </a:lvl6pPr>
            <a:lvl7pPr marL="914400" algn="l" rtl="0" fontAlgn="base">
              <a:spcBef>
                <a:spcPct val="0"/>
              </a:spcBef>
              <a:spcAft>
                <a:spcPct val="0"/>
              </a:spcAft>
              <a:defRPr sz="2400" b="1">
                <a:solidFill>
                  <a:schemeClr val="bg2"/>
                </a:solidFill>
                <a:latin typeface="Arial" panose="020B0604020202020204" pitchFamily="34" charset="0"/>
              </a:defRPr>
            </a:lvl7pPr>
            <a:lvl8pPr marL="1371600" algn="l" rtl="0" fontAlgn="base">
              <a:spcBef>
                <a:spcPct val="0"/>
              </a:spcBef>
              <a:spcAft>
                <a:spcPct val="0"/>
              </a:spcAft>
              <a:defRPr sz="2400" b="1">
                <a:solidFill>
                  <a:schemeClr val="bg2"/>
                </a:solidFill>
                <a:latin typeface="Arial" panose="020B0604020202020204" pitchFamily="34" charset="0"/>
              </a:defRPr>
            </a:lvl8pPr>
            <a:lvl9pPr marL="1828800" algn="l" rtl="0" fontAlgn="base">
              <a:spcBef>
                <a:spcPct val="0"/>
              </a:spcBef>
              <a:spcAft>
                <a:spcPct val="0"/>
              </a:spcAft>
              <a:defRPr sz="2400" b="1">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all" spc="0" normalizeH="0" baseline="0" noProof="0" dirty="0">
                <a:ln>
                  <a:noFill/>
                </a:ln>
                <a:solidFill>
                  <a:srgbClr val="EEECE1"/>
                </a:solidFill>
                <a:effectLst/>
                <a:uLnTx/>
                <a:uFillTx/>
                <a:latin typeface="Calibri"/>
                <a:ea typeface="+mj-ea"/>
                <a:cs typeface="+mj-cs"/>
              </a:rPr>
              <a:t>Privileged and Confidential</a:t>
            </a:r>
            <a:endParaRPr kumimoji="0" lang="en-US" altLang="en-US" sz="1800" b="1" i="0" u="none" strike="noStrike" kern="1200" cap="all" spc="0" normalizeH="0" baseline="0" noProof="0" dirty="0">
              <a:ln>
                <a:noFill/>
              </a:ln>
              <a:solidFill>
                <a:srgbClr val="EEECE1"/>
              </a:solidFill>
              <a:effectLst/>
              <a:uLnTx/>
              <a:uFillTx/>
              <a:latin typeface="Calibri"/>
              <a:ea typeface="+mj-ea"/>
              <a:cs typeface="+mj-cs"/>
            </a:endParaRPr>
          </a:p>
        </p:txBody>
      </p:sp>
    </p:spTree>
    <p:extLst>
      <p:ext uri="{BB962C8B-B14F-4D97-AF65-F5344CB8AC3E}">
        <p14:creationId xmlns:p14="http://schemas.microsoft.com/office/powerpoint/2010/main" val="123491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9E6BF8-D14F-3D40-9C29-B42196FFDB77}"/>
              </a:ext>
            </a:extLst>
          </p:cNvPr>
          <p:cNvSpPr>
            <a:spLocks noGrp="1"/>
          </p:cNvSpPr>
          <p:nvPr>
            <p:ph type="ctrTitle" hasCustomPrompt="1"/>
          </p:nvPr>
        </p:nvSpPr>
        <p:spPr>
          <a:xfrm>
            <a:off x="1527717" y="2968585"/>
            <a:ext cx="9144000"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dirty="0"/>
              <a:t>TRANSITION TITLE SLIDE 24PT ARIAL BOLD</a:t>
            </a:r>
          </a:p>
        </p:txBody>
      </p:sp>
      <p:sp>
        <p:nvSpPr>
          <p:cNvPr id="8" name="Subtitle 2">
            <a:extLst>
              <a:ext uri="{FF2B5EF4-FFF2-40B4-BE49-F238E27FC236}">
                <a16:creationId xmlns:a16="http://schemas.microsoft.com/office/drawing/2014/main" id="{126C58B9-4DF1-A54D-A260-409D4B13CDA9}"/>
              </a:ext>
            </a:extLst>
          </p:cNvPr>
          <p:cNvSpPr>
            <a:spLocks noGrp="1"/>
          </p:cNvSpPr>
          <p:nvPr>
            <p:ph type="subTitle" idx="1" hasCustomPrompt="1"/>
          </p:nvPr>
        </p:nvSpPr>
        <p:spPr>
          <a:xfrm>
            <a:off x="1527717" y="3844344"/>
            <a:ext cx="9144000"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SUBHEADER 16PT ARIAL REGULAR </a:t>
            </a:r>
          </a:p>
        </p:txBody>
      </p:sp>
    </p:spTree>
    <p:extLst>
      <p:ext uri="{BB962C8B-B14F-4D97-AF65-F5344CB8AC3E}">
        <p14:creationId xmlns:p14="http://schemas.microsoft.com/office/powerpoint/2010/main" val="59850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8AD42A-9896-5A49-8568-35456B86534D}"/>
              </a:ext>
            </a:extLst>
          </p:cNvPr>
          <p:cNvSpPr>
            <a:spLocks noGrp="1"/>
          </p:cNvSpPr>
          <p:nvPr>
            <p:ph type="ctrTitle" hasCustomPrompt="1"/>
          </p:nvPr>
        </p:nvSpPr>
        <p:spPr>
          <a:xfrm>
            <a:off x="706082" y="1981784"/>
            <a:ext cx="6330822" cy="575403"/>
          </a:xfrm>
        </p:spPr>
        <p:txBody>
          <a:bodyPr anchor="b">
            <a:normAutofit/>
          </a:bodyPr>
          <a:lstStyle>
            <a:lvl1pPr algn="l">
              <a:defRPr sz="1600" b="1" i="0">
                <a:solidFill>
                  <a:schemeClr val="accent1"/>
                </a:solidFill>
                <a:latin typeface="Arial" panose="020B0604020202020204" pitchFamily="34" charset="0"/>
                <a:cs typeface="Arial" panose="020B0604020202020204" pitchFamily="34" charset="0"/>
              </a:defRPr>
            </a:lvl1pPr>
          </a:lstStyle>
          <a:p>
            <a:r>
              <a:rPr lang="en-US" dirty="0"/>
              <a:t>PARAGRAPH HEADER 16PT</a:t>
            </a:r>
          </a:p>
        </p:txBody>
      </p:sp>
      <p:cxnSp>
        <p:nvCxnSpPr>
          <p:cNvPr id="9" name="Straight Connector 8">
            <a:extLst>
              <a:ext uri="{FF2B5EF4-FFF2-40B4-BE49-F238E27FC236}">
                <a16:creationId xmlns:a16="http://schemas.microsoft.com/office/drawing/2014/main" id="{69F1790B-A15C-9E44-A87B-9E70DCF77D26}"/>
              </a:ext>
            </a:extLst>
          </p:cNvPr>
          <p:cNvCxnSpPr/>
          <p:nvPr userDrawn="1"/>
        </p:nvCxnSpPr>
        <p:spPr>
          <a:xfrm>
            <a:off x="785594" y="1619377"/>
            <a:ext cx="7315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5E7C1A3-861D-7D41-A830-A1BEAC98519D}"/>
              </a:ext>
            </a:extLst>
          </p:cNvPr>
          <p:cNvSpPr>
            <a:spLocks noGrp="1"/>
          </p:cNvSpPr>
          <p:nvPr>
            <p:ph type="body" sz="quarter" idx="10" hasCustomPrompt="1"/>
          </p:nvPr>
        </p:nvSpPr>
        <p:spPr>
          <a:xfrm>
            <a:off x="706082" y="2732630"/>
            <a:ext cx="8553450" cy="2681287"/>
          </a:xfrm>
        </p:spPr>
        <p:txBody>
          <a:bodyPr numCol="2" spcCol="365760">
            <a:normAutofit/>
          </a:bodyPr>
          <a:lstStyle>
            <a:lvl1pPr marL="0" indent="0">
              <a:buNone/>
              <a:defRPr sz="1400"/>
            </a:lvl1pPr>
            <a:lvl2pPr>
              <a:defRPr sz="1400"/>
            </a:lvl2pPr>
            <a:lvl3pPr>
              <a:defRPr sz="1400"/>
            </a:lvl3pPr>
            <a:lvl4pPr>
              <a:defRPr sz="1400"/>
            </a:lvl4pPr>
            <a:lvl5pPr>
              <a:defRPr sz="1400"/>
            </a:lvl5pPr>
          </a:lstStyle>
          <a:p>
            <a:pPr>
              <a:lnSpc>
                <a:spcPct val="150000"/>
              </a:lnSpc>
            </a:pPr>
            <a:r>
              <a:rPr lang="en-US" sz="1400" dirty="0">
                <a:latin typeface="Arial" panose="020B0604020202020204" pitchFamily="34" charset="0"/>
                <a:cs typeface="Arial" panose="020B0604020202020204" pitchFamily="34" charset="0"/>
              </a:rPr>
              <a:t>Paragraph text 14pt. Lorem ipsum dolor sit </a:t>
            </a:r>
            <a:r>
              <a:rPr lang="en-US" sz="1400" dirty="0" err="1">
                <a:latin typeface="Arial" panose="020B0604020202020204" pitchFamily="34" charset="0"/>
                <a:cs typeface="Arial" panose="020B0604020202020204" pitchFamily="34" charset="0"/>
              </a:rPr>
              <a:t>amet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consectetuer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adipiscing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nonummy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nibh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euismod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tincidunt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laoreet</a:t>
            </a:r>
            <a:r>
              <a:rPr lang="en-US" sz="1400" dirty="0">
                <a:latin typeface="Arial" panose="020B0604020202020204" pitchFamily="34" charset="0"/>
                <a:cs typeface="Arial" panose="020B0604020202020204" pitchFamily="34" charset="0"/>
              </a:rPr>
              <a:t> dolore magna </a:t>
            </a:r>
            <a:r>
              <a:rPr lang="en-US" sz="1400" dirty="0" err="1">
                <a:latin typeface="Arial" panose="020B0604020202020204" pitchFamily="34" charset="0"/>
                <a:cs typeface="Arial" panose="020B0604020202020204" pitchFamily="34" charset="0"/>
              </a:rPr>
              <a:t>aliquam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volutpat</a:t>
            </a:r>
            <a:r>
              <a:rPr lang="en-US" sz="1400" dirty="0">
                <a:latin typeface="Arial" panose="020B0604020202020204" pitchFamily="34" charset="0"/>
                <a:cs typeface="Arial" panose="020B0604020202020204" pitchFamily="34" charset="0"/>
              </a:rPr>
              <a:t>. Ut </a:t>
            </a:r>
            <a:r>
              <a:rPr lang="en-US" sz="1400" dirty="0" err="1">
                <a:latin typeface="Arial" panose="020B0604020202020204" pitchFamily="34" charset="0"/>
                <a:cs typeface="Arial" panose="020B0604020202020204" pitchFamily="34" charset="0"/>
              </a:rPr>
              <a:t>wisi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enim</a:t>
            </a:r>
            <a:r>
              <a:rPr lang="en-US" sz="1400" dirty="0">
                <a:latin typeface="Arial" panose="020B0604020202020204" pitchFamily="34" charset="0"/>
                <a:cs typeface="Arial" panose="020B0604020202020204" pitchFamily="34" charset="0"/>
              </a:rPr>
              <a:t> ad  minim </a:t>
            </a:r>
            <a:r>
              <a:rPr lang="en-US" sz="1400" dirty="0" err="1">
                <a:latin typeface="Arial" panose="020B0604020202020204" pitchFamily="34" charset="0"/>
                <a:cs typeface="Arial" panose="020B0604020202020204" pitchFamily="34" charset="0"/>
              </a:rPr>
              <a:t>veniam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nostrud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exerci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 </a:t>
            </a:r>
            <a:r>
              <a:rPr lang="en-US" sz="1400" dirty="0" err="1">
                <a:latin typeface="Arial" panose="020B0604020202020204" pitchFamily="34" charset="0"/>
                <a:cs typeface="Arial" panose="020B0604020202020204" pitchFamily="34" charset="0"/>
              </a:rPr>
              <a:t>hendrerit</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vulputate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molestie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illum</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eu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feugiat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t>
            </a:r>
            <a:r>
              <a:rPr lang="en-US" sz="1400" dirty="0" err="1">
                <a:latin typeface="Arial" panose="020B0604020202020204" pitchFamily="34" charset="0"/>
                <a:cs typeface="Arial" panose="020B0604020202020204" pitchFamily="34" charset="0"/>
              </a:rPr>
              <a:t>vero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eros</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accumsan</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iusto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dignissim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praesent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luptatum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zzril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delenit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augue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duis</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feugait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a:t>
            </a:r>
          </a:p>
        </p:txBody>
      </p:sp>
      <p:sp>
        <p:nvSpPr>
          <p:cNvPr id="12" name="Text Placeholder 17">
            <a:extLst>
              <a:ext uri="{FF2B5EF4-FFF2-40B4-BE49-F238E27FC236}">
                <a16:creationId xmlns:a16="http://schemas.microsoft.com/office/drawing/2014/main" id="{9DFFAA72-2006-F149-B7FE-D8A60E041A7E}"/>
              </a:ext>
            </a:extLst>
          </p:cNvPr>
          <p:cNvSpPr>
            <a:spLocks noGrp="1"/>
          </p:cNvSpPr>
          <p:nvPr>
            <p:ph type="body" sz="quarter" idx="11" hasCustomPrompt="1"/>
          </p:nvPr>
        </p:nvSpPr>
        <p:spPr>
          <a:xfrm>
            <a:off x="679578" y="1184974"/>
            <a:ext cx="5276850" cy="576262"/>
          </a:xfrm>
        </p:spPr>
        <p:txBody>
          <a:bodyPr>
            <a:noAutofit/>
          </a:bodyPr>
          <a:lstStyle>
            <a:lvl1pPr marL="0" indent="0">
              <a:buNone/>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SLIDE TITLE 20PT ARIAL BOLD</a:t>
            </a:r>
          </a:p>
        </p:txBody>
      </p:sp>
      <p:sp>
        <p:nvSpPr>
          <p:cNvPr id="6" name="Slide Number Placeholder 3">
            <a:extLst>
              <a:ext uri="{FF2B5EF4-FFF2-40B4-BE49-F238E27FC236}">
                <a16:creationId xmlns:a16="http://schemas.microsoft.com/office/drawing/2014/main" id="{54E45E31-4A09-4918-B3DC-80EDB5ACFE26}"/>
              </a:ext>
            </a:extLst>
          </p:cNvPr>
          <p:cNvSpPr>
            <a:spLocks noGrp="1"/>
          </p:cNvSpPr>
          <p:nvPr>
            <p:ph type="sldNum" sz="quarter" idx="12"/>
          </p:nvPr>
        </p:nvSpPr>
        <p:spPr>
          <a:xfrm>
            <a:off x="9259532" y="64928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9D1DCCA-36C5-4260-8CFD-E0C5EE220AA7}" type="slidenum">
              <a:rPr lang="en-US"/>
              <a:pPr>
                <a:defRPr/>
              </a:pPr>
              <a:t>‹#›</a:t>
            </a:fld>
            <a:endParaRPr lang="en-US"/>
          </a:p>
        </p:txBody>
      </p:sp>
    </p:spTree>
    <p:extLst>
      <p:ext uri="{BB962C8B-B14F-4D97-AF65-F5344CB8AC3E}">
        <p14:creationId xmlns:p14="http://schemas.microsoft.com/office/powerpoint/2010/main" val="90752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DB1D1C8-DF70-467E-A7B5-4EE15FC2C5D3}"/>
              </a:ext>
            </a:extLst>
          </p:cNvPr>
          <p:cNvSpPr>
            <a:spLocks noGrp="1"/>
          </p:cNvSpPr>
          <p:nvPr>
            <p:ph type="sldNum" sz="quarter" idx="12"/>
          </p:nvPr>
        </p:nvSpPr>
        <p:spPr>
          <a:xfrm>
            <a:off x="9259532" y="64928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9D1DCCA-36C5-4260-8CFD-E0C5EE220AA7}" type="slidenum">
              <a:rPr lang="en-US"/>
              <a:pPr>
                <a:defRPr/>
              </a:pPr>
              <a:t>‹#›</a:t>
            </a:fld>
            <a:endParaRPr lang="en-US"/>
          </a:p>
        </p:txBody>
      </p:sp>
      <p:sp>
        <p:nvSpPr>
          <p:cNvPr id="4" name="Title 1">
            <a:extLst>
              <a:ext uri="{FF2B5EF4-FFF2-40B4-BE49-F238E27FC236}">
                <a16:creationId xmlns:a16="http://schemas.microsoft.com/office/drawing/2014/main" id="{FD9B6B4E-3512-4142-8C01-8AEEF6A4C2D4}"/>
              </a:ext>
            </a:extLst>
          </p:cNvPr>
          <p:cNvSpPr txBox="1">
            <a:spLocks/>
          </p:cNvSpPr>
          <p:nvPr userDrawn="1"/>
        </p:nvSpPr>
        <p:spPr bwMode="auto">
          <a:xfrm>
            <a:off x="182880" y="6210610"/>
            <a:ext cx="597659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200" b="1" kern="1200" cap="all" baseline="0">
                <a:solidFill>
                  <a:schemeClr val="bg2"/>
                </a:solidFill>
                <a:latin typeface="+mj-lt"/>
                <a:ea typeface="+mj-ea"/>
                <a:cs typeface="+mj-cs"/>
              </a:defRPr>
            </a:lvl1pPr>
            <a:lvl2pPr algn="l" rtl="0" eaLnBrk="0" fontAlgn="base" hangingPunct="0">
              <a:spcBef>
                <a:spcPct val="0"/>
              </a:spcBef>
              <a:spcAft>
                <a:spcPct val="0"/>
              </a:spcAft>
              <a:defRPr sz="2400" b="1">
                <a:solidFill>
                  <a:schemeClr val="bg2"/>
                </a:solidFill>
                <a:latin typeface="Arial" panose="020B0604020202020204" pitchFamily="34" charset="0"/>
              </a:defRPr>
            </a:lvl2pPr>
            <a:lvl3pPr algn="l" rtl="0" eaLnBrk="0" fontAlgn="base" hangingPunct="0">
              <a:spcBef>
                <a:spcPct val="0"/>
              </a:spcBef>
              <a:spcAft>
                <a:spcPct val="0"/>
              </a:spcAft>
              <a:defRPr sz="2400" b="1">
                <a:solidFill>
                  <a:schemeClr val="bg2"/>
                </a:solidFill>
                <a:latin typeface="Arial" panose="020B0604020202020204" pitchFamily="34" charset="0"/>
              </a:defRPr>
            </a:lvl3pPr>
            <a:lvl4pPr algn="l" rtl="0" eaLnBrk="0" fontAlgn="base" hangingPunct="0">
              <a:spcBef>
                <a:spcPct val="0"/>
              </a:spcBef>
              <a:spcAft>
                <a:spcPct val="0"/>
              </a:spcAft>
              <a:defRPr sz="2400" b="1">
                <a:solidFill>
                  <a:schemeClr val="bg2"/>
                </a:solidFill>
                <a:latin typeface="Arial" panose="020B0604020202020204" pitchFamily="34" charset="0"/>
              </a:defRPr>
            </a:lvl4pPr>
            <a:lvl5pPr algn="l" rtl="0" eaLnBrk="0" fontAlgn="base" hangingPunct="0">
              <a:spcBef>
                <a:spcPct val="0"/>
              </a:spcBef>
              <a:spcAft>
                <a:spcPct val="0"/>
              </a:spcAft>
              <a:defRPr sz="2400" b="1">
                <a:solidFill>
                  <a:schemeClr val="bg2"/>
                </a:solidFill>
                <a:latin typeface="Arial" panose="020B0604020202020204" pitchFamily="34" charset="0"/>
              </a:defRPr>
            </a:lvl5pPr>
            <a:lvl6pPr marL="457200" algn="l" rtl="0" fontAlgn="base">
              <a:spcBef>
                <a:spcPct val="0"/>
              </a:spcBef>
              <a:spcAft>
                <a:spcPct val="0"/>
              </a:spcAft>
              <a:defRPr sz="2400" b="1">
                <a:solidFill>
                  <a:schemeClr val="bg2"/>
                </a:solidFill>
                <a:latin typeface="Arial" panose="020B0604020202020204" pitchFamily="34" charset="0"/>
              </a:defRPr>
            </a:lvl6pPr>
            <a:lvl7pPr marL="914400" algn="l" rtl="0" fontAlgn="base">
              <a:spcBef>
                <a:spcPct val="0"/>
              </a:spcBef>
              <a:spcAft>
                <a:spcPct val="0"/>
              </a:spcAft>
              <a:defRPr sz="2400" b="1">
                <a:solidFill>
                  <a:schemeClr val="bg2"/>
                </a:solidFill>
                <a:latin typeface="Arial" panose="020B0604020202020204" pitchFamily="34" charset="0"/>
              </a:defRPr>
            </a:lvl7pPr>
            <a:lvl8pPr marL="1371600" algn="l" rtl="0" fontAlgn="base">
              <a:spcBef>
                <a:spcPct val="0"/>
              </a:spcBef>
              <a:spcAft>
                <a:spcPct val="0"/>
              </a:spcAft>
              <a:defRPr sz="2400" b="1">
                <a:solidFill>
                  <a:schemeClr val="bg2"/>
                </a:solidFill>
                <a:latin typeface="Arial" panose="020B0604020202020204" pitchFamily="34" charset="0"/>
              </a:defRPr>
            </a:lvl8pPr>
            <a:lvl9pPr marL="1828800" algn="l" rtl="0" fontAlgn="base">
              <a:spcBef>
                <a:spcPct val="0"/>
              </a:spcBef>
              <a:spcAft>
                <a:spcPct val="0"/>
              </a:spcAft>
              <a:defRPr sz="2400" b="1">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all" spc="0" normalizeH="0" baseline="0" noProof="0" dirty="0">
                <a:ln>
                  <a:noFill/>
                </a:ln>
                <a:solidFill>
                  <a:srgbClr val="EEECE1"/>
                </a:solidFill>
                <a:effectLst/>
                <a:uLnTx/>
                <a:uFillTx/>
                <a:latin typeface="Calibri"/>
                <a:ea typeface="+mj-ea"/>
                <a:cs typeface="+mj-cs"/>
              </a:rPr>
              <a:t>Privileged and Confidential</a:t>
            </a:r>
            <a:endParaRPr kumimoji="0" lang="en-US" altLang="en-US" sz="1800" b="1" i="0" u="none" strike="noStrike" kern="1200" cap="all" spc="0" normalizeH="0" baseline="0" noProof="0" dirty="0">
              <a:ln>
                <a:noFill/>
              </a:ln>
              <a:solidFill>
                <a:srgbClr val="EEECE1"/>
              </a:solidFill>
              <a:effectLst/>
              <a:uLnTx/>
              <a:uFillTx/>
              <a:latin typeface="Calibri"/>
              <a:ea typeface="+mj-ea"/>
              <a:cs typeface="+mj-cs"/>
            </a:endParaRPr>
          </a:p>
        </p:txBody>
      </p:sp>
    </p:spTree>
    <p:extLst>
      <p:ext uri="{BB962C8B-B14F-4D97-AF65-F5344CB8AC3E}">
        <p14:creationId xmlns:p14="http://schemas.microsoft.com/office/powerpoint/2010/main" val="162059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D1D9E1-A27E-CE40-AEF9-736E215321A6}"/>
              </a:ext>
            </a:extLst>
          </p:cNvPr>
          <p:cNvSpPr>
            <a:spLocks noGrp="1"/>
          </p:cNvSpPr>
          <p:nvPr>
            <p:ph type="pic" idx="1"/>
          </p:nvPr>
        </p:nvSpPr>
        <p:spPr>
          <a:xfrm>
            <a:off x="240128" y="179042"/>
            <a:ext cx="4384881" cy="6500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B99DD27D-1A68-654C-9622-E5864720C566}"/>
              </a:ext>
            </a:extLst>
          </p:cNvPr>
          <p:cNvSpPr/>
          <p:nvPr userDrawn="1"/>
        </p:nvSpPr>
        <p:spPr>
          <a:xfrm>
            <a:off x="0" y="4504184"/>
            <a:ext cx="4784034" cy="1709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18EB38B-EC8B-6042-AA48-6C211ADF30A9}"/>
              </a:ext>
            </a:extLst>
          </p:cNvPr>
          <p:cNvCxnSpPr/>
          <p:nvPr userDrawn="1"/>
        </p:nvCxnSpPr>
        <p:spPr>
          <a:xfrm>
            <a:off x="5380382" y="983273"/>
            <a:ext cx="59358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20A245C4-A327-2846-93B0-10EF2725E7E1}"/>
              </a:ext>
            </a:extLst>
          </p:cNvPr>
          <p:cNvSpPr>
            <a:spLocks noGrp="1"/>
          </p:cNvSpPr>
          <p:nvPr>
            <p:ph type="ctrTitle" hasCustomPrompt="1"/>
          </p:nvPr>
        </p:nvSpPr>
        <p:spPr>
          <a:xfrm>
            <a:off x="5300870" y="1281985"/>
            <a:ext cx="6330822" cy="575403"/>
          </a:xfrm>
        </p:spPr>
        <p:txBody>
          <a:bodyPr anchor="b">
            <a:normAutofit/>
          </a:bodyPr>
          <a:lstStyle>
            <a:lvl1pPr algn="l">
              <a:defRPr sz="1600" b="1" i="0">
                <a:solidFill>
                  <a:schemeClr val="accent1"/>
                </a:solidFill>
                <a:latin typeface="Arial" panose="020B0604020202020204" pitchFamily="34" charset="0"/>
                <a:cs typeface="Arial" panose="020B0604020202020204" pitchFamily="34" charset="0"/>
              </a:defRPr>
            </a:lvl1pPr>
          </a:lstStyle>
          <a:p>
            <a:r>
              <a:rPr lang="en-US" dirty="0"/>
              <a:t>PARAGRAPH HEADER 16PT</a:t>
            </a:r>
          </a:p>
        </p:txBody>
      </p:sp>
      <p:sp>
        <p:nvSpPr>
          <p:cNvPr id="18" name="Text Placeholder 17">
            <a:extLst>
              <a:ext uri="{FF2B5EF4-FFF2-40B4-BE49-F238E27FC236}">
                <a16:creationId xmlns:a16="http://schemas.microsoft.com/office/drawing/2014/main" id="{D479206C-9796-8B40-8D89-7D00CC7E9462}"/>
              </a:ext>
            </a:extLst>
          </p:cNvPr>
          <p:cNvSpPr>
            <a:spLocks noGrp="1"/>
          </p:cNvSpPr>
          <p:nvPr>
            <p:ph type="body" sz="quarter" idx="11" hasCustomPrompt="1"/>
          </p:nvPr>
        </p:nvSpPr>
        <p:spPr>
          <a:xfrm>
            <a:off x="5300870" y="512853"/>
            <a:ext cx="5276850" cy="576262"/>
          </a:xfrm>
        </p:spPr>
        <p:txBody>
          <a:bodyPr>
            <a:noAutofit/>
          </a:bodyPr>
          <a:lstStyle>
            <a:lvl1pPr marL="0" indent="0">
              <a:buNone/>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SLIDE TITLE 20PT ARIAL BOLD</a:t>
            </a:r>
          </a:p>
        </p:txBody>
      </p:sp>
      <p:sp>
        <p:nvSpPr>
          <p:cNvPr id="20" name="Text Placeholder 19">
            <a:extLst>
              <a:ext uri="{FF2B5EF4-FFF2-40B4-BE49-F238E27FC236}">
                <a16:creationId xmlns:a16="http://schemas.microsoft.com/office/drawing/2014/main" id="{9277A31D-ACFA-8F42-8AC2-341E3A308472}"/>
              </a:ext>
            </a:extLst>
          </p:cNvPr>
          <p:cNvSpPr>
            <a:spLocks noGrp="1"/>
          </p:cNvSpPr>
          <p:nvPr>
            <p:ph type="body" sz="quarter" idx="12" hasCustomPrompt="1"/>
          </p:nvPr>
        </p:nvSpPr>
        <p:spPr>
          <a:xfrm>
            <a:off x="379861" y="4613276"/>
            <a:ext cx="4024312" cy="1304925"/>
          </a:xfrm>
        </p:spPr>
        <p:txBody>
          <a:bodyPr>
            <a:noAutofit/>
          </a:bodyPr>
          <a:lstStyle>
            <a:lvl1pPr marL="0" indent="0">
              <a:buNone/>
              <a:defRPr sz="1200"/>
            </a:lvl1pPr>
            <a:lvl2pPr marL="457200" indent="0">
              <a:buNone/>
              <a:defRPr sz="1400"/>
            </a:lvl2pPr>
            <a:lvl3pPr marL="914400" indent="0">
              <a:buNone/>
              <a:defRPr sz="1400"/>
            </a:lvl3pPr>
            <a:lvl4pPr marL="1371600" indent="0">
              <a:buNone/>
              <a:defRPr sz="1400"/>
            </a:lvl4pPr>
            <a:lvl5pPr marL="1828800" indent="0">
              <a:buNone/>
              <a:defRPr sz="1400"/>
            </a:lvl5pPr>
          </a:lstStyle>
          <a:p>
            <a:pPr>
              <a:lnSpc>
                <a:spcPct val="150000"/>
              </a:lnSpc>
            </a:pPr>
            <a:r>
              <a:rPr lang="en-US" sz="1400" dirty="0">
                <a:solidFill>
                  <a:schemeClr val="bg1"/>
                </a:solidFill>
                <a:latin typeface="Arial" panose="020B0604020202020204" pitchFamily="34" charset="0"/>
                <a:cs typeface="Arial" panose="020B0604020202020204" pitchFamily="34" charset="0"/>
              </a:rPr>
              <a:t>Lorem ipsum dolor sit </a:t>
            </a:r>
            <a:r>
              <a:rPr lang="en-US" sz="1400" dirty="0" err="1">
                <a:solidFill>
                  <a:schemeClr val="bg1"/>
                </a:solidFill>
                <a:latin typeface="Arial" panose="020B0604020202020204" pitchFamily="34" charset="0"/>
                <a:cs typeface="Arial" panose="020B0604020202020204" pitchFamily="34" charset="0"/>
              </a:rPr>
              <a:t>amet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consectetuer</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adipiscing</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elit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sed</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nonummy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nibh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euismod</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tincidunt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laoreet</a:t>
            </a:r>
            <a:r>
              <a:rPr lang="en-US" sz="1400" dirty="0">
                <a:solidFill>
                  <a:schemeClr val="bg1"/>
                </a:solidFill>
                <a:latin typeface="Arial" panose="020B0604020202020204" pitchFamily="34" charset="0"/>
                <a:cs typeface="Arial" panose="020B0604020202020204" pitchFamily="34" charset="0"/>
              </a:rPr>
              <a:t> dolore magna </a:t>
            </a:r>
            <a:r>
              <a:rPr lang="en-US" sz="1400" dirty="0" err="1">
                <a:solidFill>
                  <a:schemeClr val="bg1"/>
                </a:solidFill>
                <a:latin typeface="Arial" panose="020B0604020202020204" pitchFamily="34" charset="0"/>
                <a:cs typeface="Arial" panose="020B0604020202020204" pitchFamily="34" charset="0"/>
              </a:rPr>
              <a:t>aliquam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erat</a:t>
            </a:r>
            <a:r>
              <a:rPr lang="en-US" sz="1400" dirty="0">
                <a:solidFill>
                  <a:schemeClr val="bg1"/>
                </a:solidFill>
                <a:latin typeface="Arial" panose="020B0604020202020204" pitchFamily="34" charset="0"/>
                <a:cs typeface="Arial" panose="020B0604020202020204" pitchFamily="34" charset="0"/>
              </a:rPr>
              <a:t>.</a:t>
            </a:r>
            <a:endParaRPr lang="en-US" sz="1400" b="0" i="1" dirty="0">
              <a:solidFill>
                <a:schemeClr val="bg1"/>
              </a:solidFill>
              <a:latin typeface="Arial" panose="020B0604020202020204" pitchFamily="34" charset="0"/>
              <a:cs typeface="Arial" panose="020B0604020202020204" pitchFamily="34" charset="0"/>
            </a:endParaRPr>
          </a:p>
          <a:p>
            <a:pPr>
              <a:lnSpc>
                <a:spcPct val="150000"/>
              </a:lnSpc>
            </a:pPr>
            <a:r>
              <a:rPr lang="en-US" sz="1400" b="0" i="1" dirty="0">
                <a:solidFill>
                  <a:schemeClr val="bg1"/>
                </a:solidFill>
                <a:latin typeface="Arial" panose="020B0604020202020204" pitchFamily="34" charset="0"/>
                <a:cs typeface="Arial" panose="020B0604020202020204" pitchFamily="34" charset="0"/>
              </a:rPr>
              <a:t>-  Ad </a:t>
            </a:r>
            <a:r>
              <a:rPr lang="en-US" sz="1400" b="0" i="1" dirty="0" err="1">
                <a:solidFill>
                  <a:schemeClr val="bg1"/>
                </a:solidFill>
                <a:latin typeface="Arial" panose="020B0604020202020204" pitchFamily="34" charset="0"/>
                <a:cs typeface="Arial" panose="020B0604020202020204" pitchFamily="34" charset="0"/>
              </a:rPr>
              <a:t>Minin</a:t>
            </a:r>
            <a:endParaRPr lang="en-US" sz="1400" b="0" i="1" dirty="0">
              <a:solidFill>
                <a:schemeClr val="bg1"/>
              </a:solidFill>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31407C2A-3E5E-3A44-B982-87CFE54E231C}"/>
              </a:ext>
            </a:extLst>
          </p:cNvPr>
          <p:cNvSpPr>
            <a:spLocks noGrp="1"/>
          </p:cNvSpPr>
          <p:nvPr>
            <p:ph type="body" sz="quarter" idx="10" hasCustomPrompt="1"/>
          </p:nvPr>
        </p:nvSpPr>
        <p:spPr>
          <a:xfrm>
            <a:off x="5300870" y="2338389"/>
            <a:ext cx="3379788" cy="2274887"/>
          </a:xfrm>
        </p:spPr>
        <p:txBody>
          <a:bodyPr>
            <a:normAutofit/>
          </a:bodyPr>
          <a:lstStyle>
            <a:lvl1pPr marL="228600" marR="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sz="1400"/>
            </a:lvl1pPr>
            <a:lvl2pPr>
              <a:lnSpc>
                <a:spcPct val="200000"/>
              </a:lnSpc>
              <a:defRPr sz="1400"/>
            </a:lvl2pPr>
            <a:lvl3pPr>
              <a:lnSpc>
                <a:spcPct val="200000"/>
              </a:lnSpc>
              <a:defRPr sz="1400"/>
            </a:lvl3pPr>
            <a:lvl4pPr>
              <a:lnSpc>
                <a:spcPct val="200000"/>
              </a:lnSpc>
              <a:defRPr sz="1400"/>
            </a:lvl4pPr>
            <a:lvl5pPr>
              <a:lnSpc>
                <a:spcPct val="200000"/>
              </a:lnSpc>
              <a:defRPr sz="1400"/>
            </a:lvl5pPr>
          </a:lstStyle>
          <a:p>
            <a:pPr lvl="0"/>
            <a:r>
              <a:rPr lang="en-US" dirty="0"/>
              <a:t>Sample text with bullets 14pt</a:t>
            </a:r>
          </a:p>
          <a:p>
            <a:pPr marL="228600" marR="0" lvl="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marL="228600" marR="0" lvl="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marL="228600" marR="0" lvl="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lvl="0"/>
            <a:endParaRPr lang="en-US" dirty="0"/>
          </a:p>
        </p:txBody>
      </p:sp>
      <p:sp>
        <p:nvSpPr>
          <p:cNvPr id="9" name="Slide Number Placeholder 3">
            <a:extLst>
              <a:ext uri="{FF2B5EF4-FFF2-40B4-BE49-F238E27FC236}">
                <a16:creationId xmlns:a16="http://schemas.microsoft.com/office/drawing/2014/main" id="{EA4FFC9C-92CA-490A-91C2-BA42D2D8004D}"/>
              </a:ext>
            </a:extLst>
          </p:cNvPr>
          <p:cNvSpPr>
            <a:spLocks noGrp="1"/>
          </p:cNvSpPr>
          <p:nvPr>
            <p:ph type="sldNum" sz="quarter" idx="13"/>
          </p:nvPr>
        </p:nvSpPr>
        <p:spPr>
          <a:xfrm>
            <a:off x="9259532" y="6492875"/>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9D1DCCA-36C5-4260-8CFD-E0C5EE220AA7}" type="slidenum">
              <a:rPr lang="en-US"/>
              <a:pPr>
                <a:defRPr/>
              </a:pPr>
              <a:t>‹#›</a:t>
            </a:fld>
            <a:endParaRPr lang="en-US"/>
          </a:p>
        </p:txBody>
      </p:sp>
    </p:spTree>
    <p:extLst>
      <p:ext uri="{BB962C8B-B14F-4D97-AF65-F5344CB8AC3E}">
        <p14:creationId xmlns:p14="http://schemas.microsoft.com/office/powerpoint/2010/main" val="428165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863316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8B809-1EDA-9442-B9A7-4B611ADF8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3CF36F-9C16-AF46-8DB8-4887DCAB9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02F4DB0-4292-4D49-AD00-0D0FF5428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7B2A9F-C273-8B48-9322-DBAFE21F1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6B1590-8128-8D4E-BAB7-3D833CFC28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21BA2-E88A-D843-8951-F1E05FAE61C3}" type="slidenum">
              <a:rPr lang="en-US" smtClean="0"/>
              <a:t>‹#›</a:t>
            </a:fld>
            <a:endParaRPr lang="en-US"/>
          </a:p>
        </p:txBody>
      </p:sp>
    </p:spTree>
    <p:extLst>
      <p:ext uri="{BB962C8B-B14F-4D97-AF65-F5344CB8AC3E}">
        <p14:creationId xmlns:p14="http://schemas.microsoft.com/office/powerpoint/2010/main" val="4456191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7" r:id="rId5"/>
    <p:sldLayoutId id="214748365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C54D-3C76-5545-ADF3-21AA0E9984D8}"/>
              </a:ext>
            </a:extLst>
          </p:cNvPr>
          <p:cNvSpPr>
            <a:spLocks noGrp="1"/>
          </p:cNvSpPr>
          <p:nvPr>
            <p:ph type="ctrTitle"/>
          </p:nvPr>
        </p:nvSpPr>
        <p:spPr>
          <a:xfrm>
            <a:off x="1524000" y="4291970"/>
            <a:ext cx="9144000" cy="575403"/>
          </a:xfrm>
        </p:spPr>
        <p:txBody>
          <a:bodyPr>
            <a:normAutofit fontScale="90000"/>
          </a:bodyPr>
          <a:lstStyle/>
          <a:p>
            <a:br>
              <a:rPr lang="en-US" dirty="0"/>
            </a:br>
            <a:r>
              <a:rPr lang="en-US" dirty="0"/>
              <a:t>Brittingham Memorial Library Strategic Planning</a:t>
            </a:r>
            <a:br>
              <a:rPr lang="en-US" dirty="0"/>
            </a:br>
            <a:br>
              <a:rPr lang="en-US" dirty="0"/>
            </a:br>
            <a:br>
              <a:rPr lang="en-US" dirty="0"/>
            </a:br>
            <a:r>
              <a:rPr lang="en-US" dirty="0"/>
              <a:t>May 25, 2021</a:t>
            </a:r>
            <a:endParaRPr lang="en-US" sz="1300" dirty="0"/>
          </a:p>
        </p:txBody>
      </p:sp>
    </p:spTree>
    <p:extLst>
      <p:ext uri="{BB962C8B-B14F-4D97-AF65-F5344CB8AC3E}">
        <p14:creationId xmlns:p14="http://schemas.microsoft.com/office/powerpoint/2010/main" val="3418360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462977" y="5922335"/>
            <a:ext cx="2349795" cy="7531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10</a:t>
            </a:fld>
            <a:endParaRPr lang="en-US"/>
          </a:p>
        </p:txBody>
      </p:sp>
      <p:sp>
        <p:nvSpPr>
          <p:cNvPr id="18" name="Text Placeholder 2">
            <a:extLst>
              <a:ext uri="{FF2B5EF4-FFF2-40B4-BE49-F238E27FC236}">
                <a16:creationId xmlns:a16="http://schemas.microsoft.com/office/drawing/2014/main" id="{54C91493-5DB1-4AC1-B194-697EFE0F610F}"/>
              </a:ext>
            </a:extLst>
          </p:cNvPr>
          <p:cNvSpPr txBox="1">
            <a:spLocks/>
          </p:cNvSpPr>
          <p:nvPr/>
        </p:nvSpPr>
        <p:spPr>
          <a:xfrm>
            <a:off x="742330" y="1180241"/>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Findings &amp; Insight – Augment with High Value Research Support</a:t>
            </a:r>
          </a:p>
        </p:txBody>
      </p:sp>
      <p:sp>
        <p:nvSpPr>
          <p:cNvPr id="12" name="TextBox 11"/>
          <p:cNvSpPr txBox="1"/>
          <p:nvPr/>
        </p:nvSpPr>
        <p:spPr>
          <a:xfrm>
            <a:off x="742330" y="1682353"/>
            <a:ext cx="10937154" cy="369332"/>
          </a:xfrm>
          <a:prstGeom prst="rect">
            <a:avLst/>
          </a:prstGeom>
          <a:solidFill>
            <a:srgbClr val="004C97"/>
          </a:solidFill>
        </p:spPr>
        <p:txBody>
          <a:bodyPr wrap="square" rtlCol="0">
            <a:spAutoFit/>
          </a:bodyPr>
          <a:lstStyle/>
          <a:p>
            <a:pPr algn="just"/>
            <a:r>
              <a:rPr lang="en-US" dirty="0">
                <a:solidFill>
                  <a:schemeClr val="bg1"/>
                </a:solidFill>
              </a:rPr>
              <a:t>Survey responses and interviews indicated that high value is achieved when interacting with library staff.</a:t>
            </a:r>
          </a:p>
        </p:txBody>
      </p:sp>
      <p:sp>
        <p:nvSpPr>
          <p:cNvPr id="32" name="TextBox 31"/>
          <p:cNvSpPr txBox="1"/>
          <p:nvPr/>
        </p:nvSpPr>
        <p:spPr>
          <a:xfrm>
            <a:off x="923485" y="2225271"/>
            <a:ext cx="3446898" cy="369332"/>
          </a:xfrm>
          <a:prstGeom prst="rect">
            <a:avLst/>
          </a:prstGeom>
          <a:solidFill>
            <a:srgbClr val="00A399"/>
          </a:solidFill>
          <a:ln>
            <a:solidFill>
              <a:schemeClr val="tx1"/>
            </a:solidFill>
          </a:ln>
        </p:spPr>
        <p:txBody>
          <a:bodyPr wrap="square" rtlCol="0">
            <a:spAutoFit/>
          </a:bodyPr>
          <a:lstStyle/>
          <a:p>
            <a:pPr algn="ctr"/>
            <a:r>
              <a:rPr lang="en-US" b="1" dirty="0">
                <a:solidFill>
                  <a:schemeClr val="bg1"/>
                </a:solidFill>
              </a:rPr>
              <a:t>Survey</a:t>
            </a:r>
          </a:p>
        </p:txBody>
      </p:sp>
      <p:sp>
        <p:nvSpPr>
          <p:cNvPr id="33" name="TextBox 32"/>
          <p:cNvSpPr txBox="1"/>
          <p:nvPr/>
        </p:nvSpPr>
        <p:spPr>
          <a:xfrm>
            <a:off x="4478303" y="2225271"/>
            <a:ext cx="3446898" cy="369332"/>
          </a:xfrm>
          <a:prstGeom prst="rect">
            <a:avLst/>
          </a:prstGeom>
          <a:solidFill>
            <a:srgbClr val="00A399"/>
          </a:solidFill>
          <a:ln>
            <a:solidFill>
              <a:schemeClr val="tx1"/>
            </a:solidFill>
          </a:ln>
        </p:spPr>
        <p:txBody>
          <a:bodyPr wrap="square" rtlCol="0">
            <a:spAutoFit/>
          </a:bodyPr>
          <a:lstStyle/>
          <a:p>
            <a:pPr algn="ctr"/>
            <a:r>
              <a:rPr lang="en-US" b="1" dirty="0">
                <a:solidFill>
                  <a:schemeClr val="bg1"/>
                </a:solidFill>
              </a:rPr>
              <a:t>Interviews</a:t>
            </a:r>
          </a:p>
        </p:txBody>
      </p:sp>
      <p:sp>
        <p:nvSpPr>
          <p:cNvPr id="34" name="TextBox 33"/>
          <p:cNvSpPr txBox="1"/>
          <p:nvPr/>
        </p:nvSpPr>
        <p:spPr>
          <a:xfrm>
            <a:off x="8033122" y="2226008"/>
            <a:ext cx="3446898" cy="369332"/>
          </a:xfrm>
          <a:prstGeom prst="rect">
            <a:avLst/>
          </a:prstGeom>
          <a:solidFill>
            <a:srgbClr val="00A399"/>
          </a:solidFill>
          <a:ln>
            <a:solidFill>
              <a:schemeClr val="tx1"/>
            </a:solidFill>
          </a:ln>
        </p:spPr>
        <p:txBody>
          <a:bodyPr wrap="square" rtlCol="0">
            <a:spAutoFit/>
          </a:bodyPr>
          <a:lstStyle/>
          <a:p>
            <a:pPr algn="ctr"/>
            <a:r>
              <a:rPr lang="en-US" b="1" dirty="0">
                <a:solidFill>
                  <a:schemeClr val="bg1"/>
                </a:solidFill>
              </a:rPr>
              <a:t>Strategic Retreat</a:t>
            </a:r>
          </a:p>
        </p:txBody>
      </p:sp>
      <p:sp>
        <p:nvSpPr>
          <p:cNvPr id="35" name="TextBox 34"/>
          <p:cNvSpPr txBox="1"/>
          <p:nvPr/>
        </p:nvSpPr>
        <p:spPr>
          <a:xfrm>
            <a:off x="923485" y="2705119"/>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Employees indicated that literature searches were the service they are most aware of and use most frequently.</a:t>
            </a:r>
          </a:p>
          <a:p>
            <a:pPr marL="285750" indent="-285750">
              <a:buFont typeface="Arial" panose="020B0604020202020204" pitchFamily="34" charset="0"/>
              <a:buChar char="•"/>
            </a:pPr>
            <a:r>
              <a:rPr lang="en-US" dirty="0"/>
              <a:t>57% of survey respondents indicated they were aware the library supported literature searches and 42% have used library resources to support literature searches.</a:t>
            </a:r>
          </a:p>
          <a:p>
            <a:pPr marL="285750" indent="-285750">
              <a:buFont typeface="Arial" panose="020B0604020202020204" pitchFamily="34" charset="0"/>
              <a:buChar char="•"/>
            </a:pPr>
            <a:r>
              <a:rPr lang="en-US" i="1" dirty="0"/>
              <a:t>“Laura and Terri are very helpful especially with article searches.”</a:t>
            </a:r>
          </a:p>
        </p:txBody>
      </p:sp>
      <p:sp>
        <p:nvSpPr>
          <p:cNvPr id="36" name="TextBox 35"/>
          <p:cNvSpPr txBox="1"/>
          <p:nvPr/>
        </p:nvSpPr>
        <p:spPr>
          <a:xfrm>
            <a:off x="4478303" y="2705119"/>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Satisfied with current support for literature searches but unaware of many library services</a:t>
            </a:r>
          </a:p>
          <a:p>
            <a:pPr marL="285750" indent="-285750">
              <a:buFont typeface="Arial" panose="020B0604020202020204" pitchFamily="34" charset="0"/>
              <a:buChar char="•"/>
            </a:pPr>
            <a:r>
              <a:rPr lang="en-US" dirty="0"/>
              <a:t>See the future library as an educational institution for the system </a:t>
            </a:r>
            <a:endParaRPr lang="en-US" i="1" dirty="0"/>
          </a:p>
          <a:p>
            <a:pPr marL="285750" indent="-285750">
              <a:buFont typeface="Arial" panose="020B0604020202020204" pitchFamily="34" charset="0"/>
              <a:buChar char="•"/>
            </a:pPr>
            <a:r>
              <a:rPr lang="en-US" i="1" dirty="0"/>
              <a:t>“I see for the future of [the library] as not only a facilitator for research but also an educator (…) on research materials but also other products like Outlook, Excel, PowerPoint, etcetera.”</a:t>
            </a:r>
          </a:p>
        </p:txBody>
      </p:sp>
      <p:sp>
        <p:nvSpPr>
          <p:cNvPr id="37" name="TextBox 36"/>
          <p:cNvSpPr txBox="1"/>
          <p:nvPr/>
        </p:nvSpPr>
        <p:spPr>
          <a:xfrm>
            <a:off x="8033121" y="2705119"/>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t>“I don’t think we need a library – we need librarians.  Why do we need to own books?  We need more access and someone to help us, guide us to the right resources and navigate how to get them.”</a:t>
            </a:r>
          </a:p>
          <a:p>
            <a:pPr marL="285750" indent="-285750">
              <a:buFont typeface="Arial" panose="020B0604020202020204" pitchFamily="34" charset="0"/>
              <a:buChar char="•"/>
            </a:pPr>
            <a:r>
              <a:rPr lang="en-US" i="1" dirty="0"/>
              <a:t>“Primary and highest value is personal service – concierge services.”</a:t>
            </a:r>
          </a:p>
          <a:p>
            <a:pPr marL="285750" indent="-285750">
              <a:buFont typeface="Arial" panose="020B0604020202020204" pitchFamily="34" charset="0"/>
              <a:buChar char="•"/>
            </a:pPr>
            <a:r>
              <a:rPr lang="en-US" i="1" dirty="0"/>
              <a:t>“You need a virtual partner to navigate your research needs.”</a:t>
            </a:r>
            <a:endParaRPr lang="en-US" dirty="0"/>
          </a:p>
        </p:txBody>
      </p:sp>
    </p:spTree>
    <p:extLst>
      <p:ext uri="{BB962C8B-B14F-4D97-AF65-F5344CB8AC3E}">
        <p14:creationId xmlns:p14="http://schemas.microsoft.com/office/powerpoint/2010/main" val="224757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462977" y="5922335"/>
            <a:ext cx="2349795" cy="7531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11</a:t>
            </a:fld>
            <a:endParaRPr lang="en-US"/>
          </a:p>
        </p:txBody>
      </p:sp>
      <p:sp>
        <p:nvSpPr>
          <p:cNvPr id="18" name="Text Placeholder 2">
            <a:extLst>
              <a:ext uri="{FF2B5EF4-FFF2-40B4-BE49-F238E27FC236}">
                <a16:creationId xmlns:a16="http://schemas.microsoft.com/office/drawing/2014/main" id="{54C91493-5DB1-4AC1-B194-697EFE0F610F}"/>
              </a:ext>
            </a:extLst>
          </p:cNvPr>
          <p:cNvSpPr txBox="1">
            <a:spLocks/>
          </p:cNvSpPr>
          <p:nvPr/>
        </p:nvSpPr>
        <p:spPr>
          <a:xfrm>
            <a:off x="742330" y="1180241"/>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Findings &amp; Insight – Grow Awareness &amp; Reach</a:t>
            </a:r>
          </a:p>
        </p:txBody>
      </p:sp>
      <p:sp>
        <p:nvSpPr>
          <p:cNvPr id="12" name="TextBox 11"/>
          <p:cNvSpPr txBox="1"/>
          <p:nvPr/>
        </p:nvSpPr>
        <p:spPr>
          <a:xfrm>
            <a:off x="742330" y="1682353"/>
            <a:ext cx="10937154" cy="646331"/>
          </a:xfrm>
          <a:prstGeom prst="rect">
            <a:avLst/>
          </a:prstGeom>
          <a:solidFill>
            <a:srgbClr val="004C97"/>
          </a:solidFill>
        </p:spPr>
        <p:txBody>
          <a:bodyPr wrap="square" rtlCol="0">
            <a:spAutoFit/>
          </a:bodyPr>
          <a:lstStyle/>
          <a:p>
            <a:pPr algn="just"/>
            <a:r>
              <a:rPr lang="en-US" dirty="0">
                <a:solidFill>
                  <a:schemeClr val="bg1"/>
                </a:solidFill>
              </a:rPr>
              <a:t>Survey clearly identified awareness as a barrier to success of the library; 11% (38 respondents) of respondents indicated they were either unaware of or did not use any library resources.</a:t>
            </a:r>
          </a:p>
        </p:txBody>
      </p:sp>
      <p:sp>
        <p:nvSpPr>
          <p:cNvPr id="2" name="Curved Right Arrow 1"/>
          <p:cNvSpPr/>
          <p:nvPr/>
        </p:nvSpPr>
        <p:spPr>
          <a:xfrm>
            <a:off x="742330" y="2467154"/>
            <a:ext cx="698281" cy="1114244"/>
          </a:xfrm>
          <a:prstGeom prst="curvedRightArrow">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5537774" y="3191774"/>
            <a:ext cx="3416445" cy="2914001"/>
            <a:chOff x="4120676" y="1987207"/>
            <a:chExt cx="4535438" cy="4534499"/>
          </a:xfrm>
        </p:grpSpPr>
        <p:sp>
          <p:nvSpPr>
            <p:cNvPr id="23" name="Oval 22"/>
            <p:cNvSpPr/>
            <p:nvPr/>
          </p:nvSpPr>
          <p:spPr>
            <a:xfrm>
              <a:off x="4120676" y="1987207"/>
              <a:ext cx="4535438" cy="45344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4"/>
            <p:cNvSpPr/>
            <p:nvPr/>
          </p:nvSpPr>
          <p:spPr>
            <a:xfrm>
              <a:off x="5507764" y="3158619"/>
              <a:ext cx="2721263" cy="249397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a:p>
              <a:pPr lvl="0" algn="ctr" defTabSz="2889250">
                <a:lnSpc>
                  <a:spcPct val="90000"/>
                </a:lnSpc>
                <a:spcBef>
                  <a:spcPct val="0"/>
                </a:spcBef>
                <a:spcAft>
                  <a:spcPct val="35000"/>
                </a:spcAft>
              </a:pPr>
              <a:r>
                <a:rPr lang="en-US" sz="6500" kern="1200" dirty="0"/>
                <a:t> </a:t>
              </a:r>
            </a:p>
          </p:txBody>
        </p:sp>
      </p:grpSp>
      <p:grpSp>
        <p:nvGrpSpPr>
          <p:cNvPr id="25" name="Group 24"/>
          <p:cNvGrpSpPr/>
          <p:nvPr/>
        </p:nvGrpSpPr>
        <p:grpSpPr>
          <a:xfrm>
            <a:off x="934600" y="2403955"/>
            <a:ext cx="6394352" cy="4451198"/>
            <a:chOff x="4120676" y="1987207"/>
            <a:chExt cx="4535438" cy="4534499"/>
          </a:xfrm>
        </p:grpSpPr>
        <p:sp>
          <p:nvSpPr>
            <p:cNvPr id="26" name="Oval 25"/>
            <p:cNvSpPr/>
            <p:nvPr/>
          </p:nvSpPr>
          <p:spPr>
            <a:xfrm>
              <a:off x="4120676" y="1987207"/>
              <a:ext cx="4535438" cy="453449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4"/>
            <p:cNvSpPr/>
            <p:nvPr/>
          </p:nvSpPr>
          <p:spPr>
            <a:xfrm>
              <a:off x="5507764" y="3158619"/>
              <a:ext cx="2721263" cy="249397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a:p>
              <a:pPr lvl="0" algn="ctr" defTabSz="2889250">
                <a:lnSpc>
                  <a:spcPct val="90000"/>
                </a:lnSpc>
                <a:spcBef>
                  <a:spcPct val="0"/>
                </a:spcBef>
                <a:spcAft>
                  <a:spcPct val="35000"/>
                </a:spcAft>
              </a:pPr>
              <a:r>
                <a:rPr lang="en-US" sz="6500" kern="1200" dirty="0"/>
                <a:t> </a:t>
              </a:r>
            </a:p>
          </p:txBody>
        </p:sp>
      </p:grpSp>
      <p:sp>
        <p:nvSpPr>
          <p:cNvPr id="28" name="TextBox 27"/>
          <p:cNvSpPr txBox="1"/>
          <p:nvPr/>
        </p:nvSpPr>
        <p:spPr>
          <a:xfrm>
            <a:off x="-39427" y="6566068"/>
            <a:ext cx="2114756" cy="307777"/>
          </a:xfrm>
          <a:prstGeom prst="rect">
            <a:avLst/>
          </a:prstGeom>
          <a:noFill/>
        </p:spPr>
        <p:txBody>
          <a:bodyPr wrap="square" rtlCol="0">
            <a:spAutoFit/>
          </a:bodyPr>
          <a:lstStyle/>
          <a:p>
            <a:r>
              <a:rPr lang="en-US" sz="700" i="1" dirty="0"/>
              <a:t>*Findings from the strategic retreat provided a different lens than interviews and surveys</a:t>
            </a:r>
          </a:p>
        </p:txBody>
      </p:sp>
      <p:sp>
        <p:nvSpPr>
          <p:cNvPr id="6" name="TextBox 5"/>
          <p:cNvSpPr txBox="1"/>
          <p:nvPr/>
        </p:nvSpPr>
        <p:spPr>
          <a:xfrm>
            <a:off x="2366889" y="2693040"/>
            <a:ext cx="4270077" cy="3970318"/>
          </a:xfrm>
          <a:prstGeom prst="rect">
            <a:avLst/>
          </a:prstGeom>
          <a:noFill/>
        </p:spPr>
        <p:txBody>
          <a:bodyPr wrap="square" rtlCol="0">
            <a:spAutoFit/>
          </a:bodyPr>
          <a:lstStyle/>
          <a:p>
            <a:r>
              <a:rPr lang="en-US" sz="1050" b="1" dirty="0"/>
              <a:t>Strategic Retreat*</a:t>
            </a:r>
          </a:p>
          <a:p>
            <a:pPr marL="285750" indent="-285750">
              <a:buFont typeface="Arial" panose="020B0604020202020204" pitchFamily="34" charset="0"/>
              <a:buChar char="•"/>
            </a:pPr>
            <a:r>
              <a:rPr lang="en-US" sz="1050" dirty="0"/>
              <a:t>Invite staff to have meetings in the library space </a:t>
            </a:r>
          </a:p>
          <a:p>
            <a:pPr marL="285750" indent="-285750">
              <a:buFont typeface="Arial" panose="020B0604020202020204" pitchFamily="34" charset="0"/>
              <a:buChar char="•"/>
            </a:pPr>
            <a:r>
              <a:rPr lang="en-US" sz="1050" dirty="0"/>
              <a:t>Improved signage** </a:t>
            </a:r>
          </a:p>
          <a:p>
            <a:pPr marL="285750" indent="-285750">
              <a:buFont typeface="Arial" panose="020B0604020202020204" pitchFamily="34" charset="0"/>
              <a:buChar char="•"/>
            </a:pPr>
            <a:r>
              <a:rPr lang="en-US" sz="1050" dirty="0"/>
              <a:t>New marketing board committee</a:t>
            </a:r>
          </a:p>
          <a:p>
            <a:pPr marL="285750" indent="-285750">
              <a:buFont typeface="Arial" panose="020B0604020202020204" pitchFamily="34" charset="0"/>
              <a:buChar char="•"/>
            </a:pPr>
            <a:r>
              <a:rPr lang="en-US" sz="1050" dirty="0"/>
              <a:t>Cafeteria “windows” PR</a:t>
            </a:r>
          </a:p>
          <a:p>
            <a:pPr marL="285750" indent="-285750">
              <a:buFont typeface="Arial" panose="020B0604020202020204" pitchFamily="34" charset="0"/>
              <a:buChar char="•"/>
            </a:pPr>
            <a:r>
              <a:rPr lang="en-US" sz="1050" dirty="0"/>
              <a:t>Library for patients / the public </a:t>
            </a:r>
          </a:p>
          <a:p>
            <a:pPr marL="285750" indent="-285750">
              <a:buFont typeface="Arial" panose="020B0604020202020204" pitchFamily="34" charset="0"/>
              <a:buChar char="•"/>
            </a:pPr>
            <a:r>
              <a:rPr lang="en-US" sz="1050" dirty="0"/>
              <a:t>Connecting with other MH events </a:t>
            </a:r>
          </a:p>
          <a:p>
            <a:pPr marL="285750" indent="-285750">
              <a:buFont typeface="Arial" panose="020B0604020202020204" pitchFamily="34" charset="0"/>
              <a:buChar char="•"/>
            </a:pPr>
            <a:r>
              <a:rPr lang="en-US" sz="1050" dirty="0"/>
              <a:t>Super user education </a:t>
            </a:r>
          </a:p>
          <a:p>
            <a:pPr marL="285750" indent="-285750">
              <a:buFont typeface="Arial" panose="020B0604020202020204" pitchFamily="34" charset="0"/>
              <a:buChar char="•"/>
            </a:pPr>
            <a:r>
              <a:rPr lang="en-US" sz="1050" dirty="0"/>
              <a:t>Annual reports </a:t>
            </a:r>
          </a:p>
          <a:p>
            <a:pPr marL="285750" indent="-285750">
              <a:buFont typeface="Arial" panose="020B0604020202020204" pitchFamily="34" charset="0"/>
              <a:buChar char="•"/>
            </a:pPr>
            <a:r>
              <a:rPr lang="en-US" sz="1050" dirty="0"/>
              <a:t>Inclusion with other MH publicity** </a:t>
            </a:r>
          </a:p>
          <a:p>
            <a:pPr marL="285750" indent="-285750">
              <a:buFont typeface="Arial" panose="020B0604020202020204" pitchFamily="34" charset="0"/>
              <a:buChar char="•"/>
            </a:pPr>
            <a:r>
              <a:rPr lang="en-US" sz="1050" dirty="0"/>
              <a:t>Lecture series </a:t>
            </a:r>
          </a:p>
          <a:p>
            <a:pPr marL="285750" indent="-285750">
              <a:buFont typeface="Arial" panose="020B0604020202020204" pitchFamily="34" charset="0"/>
              <a:buChar char="•"/>
            </a:pPr>
            <a:r>
              <a:rPr lang="en-US" sz="1050" dirty="0"/>
              <a:t>Tie in with MH history / archives</a:t>
            </a:r>
          </a:p>
          <a:p>
            <a:pPr marL="285750" indent="-285750">
              <a:buFont typeface="Arial" panose="020B0604020202020204" pitchFamily="34" charset="0"/>
              <a:buChar char="•"/>
            </a:pPr>
            <a:r>
              <a:rPr lang="en-US" sz="1050" dirty="0"/>
              <a:t>Liaison among key constituents / consumers </a:t>
            </a:r>
          </a:p>
          <a:p>
            <a:pPr marL="285750" indent="-285750">
              <a:buFont typeface="Arial" panose="020B0604020202020204" pitchFamily="34" charset="0"/>
              <a:buChar char="•"/>
            </a:pPr>
            <a:r>
              <a:rPr lang="en-US" sz="1050" dirty="0"/>
              <a:t>Printed items / giveaways</a:t>
            </a:r>
          </a:p>
          <a:p>
            <a:pPr marL="285750" indent="-285750">
              <a:buFont typeface="Arial" panose="020B0604020202020204" pitchFamily="34" charset="0"/>
              <a:buChar char="•"/>
            </a:pPr>
            <a:r>
              <a:rPr lang="en-US" sz="1050" dirty="0"/>
              <a:t>Library brochure </a:t>
            </a:r>
          </a:p>
          <a:p>
            <a:pPr marL="285750" indent="-285750">
              <a:buFont typeface="Arial" panose="020B0604020202020204" pitchFamily="34" charset="0"/>
              <a:buChar char="•"/>
            </a:pPr>
            <a:r>
              <a:rPr lang="en-US" sz="1050" dirty="0"/>
              <a:t>Library for HS students** </a:t>
            </a:r>
          </a:p>
          <a:p>
            <a:pPr marL="285750" indent="-285750">
              <a:buFont typeface="Arial" panose="020B0604020202020204" pitchFamily="34" charset="0"/>
              <a:buChar char="•"/>
            </a:pPr>
            <a:r>
              <a:rPr lang="en-US" sz="1050" dirty="0"/>
              <a:t>30 second PSA video about library</a:t>
            </a:r>
          </a:p>
          <a:p>
            <a:pPr marL="285750" indent="-285750">
              <a:buFont typeface="Arial" panose="020B0604020202020204" pitchFamily="34" charset="0"/>
              <a:buChar char="•"/>
            </a:pPr>
            <a:r>
              <a:rPr lang="en-US" sz="1050" dirty="0"/>
              <a:t>Book sales /signings</a:t>
            </a:r>
          </a:p>
          <a:p>
            <a:pPr marL="285750" indent="-285750">
              <a:buFont typeface="Arial" panose="020B0604020202020204" pitchFamily="34" charset="0"/>
              <a:buChar char="•"/>
            </a:pPr>
            <a:r>
              <a:rPr lang="en-US" sz="1050" dirty="0"/>
              <a:t>Evolve from membership model </a:t>
            </a:r>
          </a:p>
          <a:p>
            <a:pPr marL="285750" indent="-285750">
              <a:buFont typeface="Arial" panose="020B0604020202020204" pitchFamily="34" charset="0"/>
              <a:buChar char="•"/>
            </a:pPr>
            <a:r>
              <a:rPr lang="en-US" sz="1050" dirty="0"/>
              <a:t>Work with marketing team </a:t>
            </a:r>
          </a:p>
          <a:p>
            <a:pPr marL="285750" indent="-285750">
              <a:buFont typeface="Arial" panose="020B0604020202020204" pitchFamily="34" charset="0"/>
              <a:buChar char="•"/>
            </a:pPr>
            <a:r>
              <a:rPr lang="en-US" sz="1050" dirty="0"/>
              <a:t>Newsletter/email blast </a:t>
            </a:r>
          </a:p>
          <a:p>
            <a:pPr marL="285750" indent="-285750">
              <a:buFont typeface="Arial" panose="020B0604020202020204" pitchFamily="34" charset="0"/>
              <a:buChar char="•"/>
            </a:pPr>
            <a:r>
              <a:rPr lang="en-US" sz="1050" dirty="0"/>
              <a:t>Open house / online virtual tour</a:t>
            </a:r>
          </a:p>
          <a:p>
            <a:pPr marL="285750" indent="-285750">
              <a:buFont typeface="Arial" panose="020B0604020202020204" pitchFamily="34" charset="0"/>
              <a:buChar char="•"/>
            </a:pPr>
            <a:r>
              <a:rPr lang="en-US" sz="1050" dirty="0"/>
              <a:t>Extend beyond library and integrate with clinical realm** </a:t>
            </a:r>
          </a:p>
          <a:p>
            <a:pPr marL="285750" indent="-285750">
              <a:buFont typeface="Arial" panose="020B0604020202020204" pitchFamily="34" charset="0"/>
              <a:buChar char="•"/>
            </a:pPr>
            <a:r>
              <a:rPr lang="en-US" sz="1050" dirty="0"/>
              <a:t>Branding  </a:t>
            </a:r>
          </a:p>
        </p:txBody>
      </p:sp>
      <p:sp>
        <p:nvSpPr>
          <p:cNvPr id="29" name="TextBox 28"/>
          <p:cNvSpPr txBox="1"/>
          <p:nvPr/>
        </p:nvSpPr>
        <p:spPr>
          <a:xfrm>
            <a:off x="7281566" y="3925865"/>
            <a:ext cx="1720040" cy="1061829"/>
          </a:xfrm>
          <a:prstGeom prst="rect">
            <a:avLst/>
          </a:prstGeom>
          <a:noFill/>
        </p:spPr>
        <p:txBody>
          <a:bodyPr wrap="square" rtlCol="0">
            <a:spAutoFit/>
          </a:bodyPr>
          <a:lstStyle/>
          <a:p>
            <a:r>
              <a:rPr lang="en-US" sz="1050" b="1" dirty="0"/>
              <a:t>Interviews</a:t>
            </a:r>
          </a:p>
          <a:p>
            <a:pPr marL="285750" indent="-285750">
              <a:buFont typeface="Arial" panose="020B0604020202020204" pitchFamily="34" charset="0"/>
              <a:buChar char="•"/>
            </a:pPr>
            <a:r>
              <a:rPr lang="en-US" sz="1050" dirty="0"/>
              <a:t>Mini-educational sessions </a:t>
            </a:r>
          </a:p>
          <a:p>
            <a:pPr marL="285750" indent="-285750">
              <a:buFont typeface="Arial" panose="020B0604020202020204" pitchFamily="34" charset="0"/>
              <a:buChar char="•"/>
            </a:pPr>
            <a:r>
              <a:rPr lang="en-US" sz="1050" dirty="0"/>
              <a:t>Listing all materials available &amp; where to find / how to login</a:t>
            </a:r>
          </a:p>
        </p:txBody>
      </p:sp>
      <p:sp>
        <p:nvSpPr>
          <p:cNvPr id="7" name="TextBox 6"/>
          <p:cNvSpPr txBox="1"/>
          <p:nvPr/>
        </p:nvSpPr>
        <p:spPr>
          <a:xfrm>
            <a:off x="5607293" y="4168239"/>
            <a:ext cx="1837426" cy="738664"/>
          </a:xfrm>
          <a:prstGeom prst="rect">
            <a:avLst/>
          </a:prstGeom>
          <a:noFill/>
        </p:spPr>
        <p:txBody>
          <a:bodyPr wrap="square" rtlCol="0">
            <a:spAutoFit/>
          </a:bodyPr>
          <a:lstStyle/>
          <a:p>
            <a:pPr marL="285750" indent="-285750">
              <a:buFont typeface="Arial" panose="020B0604020202020204" pitchFamily="34" charset="0"/>
              <a:buChar char="•"/>
            </a:pPr>
            <a:r>
              <a:rPr lang="en-US" sz="1050" dirty="0"/>
              <a:t>Present at large meetings</a:t>
            </a:r>
          </a:p>
          <a:p>
            <a:pPr marL="285750" indent="-285750">
              <a:buFont typeface="Arial" panose="020B0604020202020204" pitchFamily="34" charset="0"/>
              <a:buChar char="•"/>
            </a:pPr>
            <a:r>
              <a:rPr lang="en-US" sz="1050" dirty="0"/>
              <a:t>Inclusion in orientation </a:t>
            </a:r>
          </a:p>
          <a:p>
            <a:pPr marL="285750" indent="-285750">
              <a:buFont typeface="Arial" panose="020B0604020202020204" pitchFamily="34" charset="0"/>
              <a:buChar char="•"/>
            </a:pPr>
            <a:r>
              <a:rPr lang="en-US" sz="1050" dirty="0"/>
              <a:t>Marketing campaign </a:t>
            </a:r>
          </a:p>
        </p:txBody>
      </p:sp>
      <p:sp>
        <p:nvSpPr>
          <p:cNvPr id="31" name="TextBox 30"/>
          <p:cNvSpPr txBox="1"/>
          <p:nvPr/>
        </p:nvSpPr>
        <p:spPr>
          <a:xfrm>
            <a:off x="9023738" y="3148363"/>
            <a:ext cx="2655746" cy="3000821"/>
          </a:xfrm>
          <a:prstGeom prst="rect">
            <a:avLst/>
          </a:prstGeom>
          <a:solidFill>
            <a:schemeClr val="bg2"/>
          </a:solidFill>
          <a:ln>
            <a:solidFill>
              <a:schemeClr val="tx1"/>
            </a:solidFill>
          </a:ln>
        </p:spPr>
        <p:txBody>
          <a:bodyPr wrap="square" rtlCol="0">
            <a:spAutoFit/>
          </a:bodyPr>
          <a:lstStyle/>
          <a:p>
            <a:r>
              <a:rPr lang="en-US" sz="1050" i="1" dirty="0"/>
              <a:t>** Indicates strategic retreat ideas that directly conflict with voices from interviews / surveys. </a:t>
            </a:r>
          </a:p>
          <a:p>
            <a:endParaRPr lang="en-US" sz="1050" dirty="0"/>
          </a:p>
          <a:p>
            <a:r>
              <a:rPr lang="en-US" sz="1050" dirty="0"/>
              <a:t>Signage – Only 4 survey respondents indicated that adequate signage was important to them in the library when prompted.</a:t>
            </a:r>
          </a:p>
          <a:p>
            <a:endParaRPr lang="en-US" sz="1050" dirty="0"/>
          </a:p>
          <a:p>
            <a:r>
              <a:rPr lang="en-US" sz="1050" dirty="0"/>
              <a:t>Library for patients / HS students – Interviewees found this to be an intriguing idea but did not feel it was of highest value to system. </a:t>
            </a:r>
          </a:p>
          <a:p>
            <a:endParaRPr lang="en-US" sz="1050" dirty="0"/>
          </a:p>
          <a:p>
            <a:r>
              <a:rPr lang="en-US" sz="1050" dirty="0"/>
              <a:t>Integration with clinical realm – Interviewees indicated a preference for literature search support over a clinical librarian. </a:t>
            </a:r>
          </a:p>
        </p:txBody>
      </p:sp>
    </p:spTree>
    <p:extLst>
      <p:ext uri="{BB962C8B-B14F-4D97-AF65-F5344CB8AC3E}">
        <p14:creationId xmlns:p14="http://schemas.microsoft.com/office/powerpoint/2010/main" val="352254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462977" y="5922335"/>
            <a:ext cx="2349795" cy="7531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12</a:t>
            </a:fld>
            <a:endParaRPr lang="en-US"/>
          </a:p>
        </p:txBody>
      </p:sp>
      <p:sp>
        <p:nvSpPr>
          <p:cNvPr id="4" name="TextBox 3"/>
          <p:cNvSpPr txBox="1"/>
          <p:nvPr/>
        </p:nvSpPr>
        <p:spPr>
          <a:xfrm>
            <a:off x="742331" y="1778445"/>
            <a:ext cx="3446898" cy="369332"/>
          </a:xfrm>
          <a:prstGeom prst="rect">
            <a:avLst/>
          </a:prstGeom>
          <a:solidFill>
            <a:srgbClr val="004C97"/>
          </a:solidFill>
          <a:ln>
            <a:solidFill>
              <a:schemeClr val="tx1"/>
            </a:solidFill>
          </a:ln>
        </p:spPr>
        <p:txBody>
          <a:bodyPr wrap="square" rtlCol="0">
            <a:spAutoFit/>
          </a:bodyPr>
          <a:lstStyle/>
          <a:p>
            <a:pPr algn="ctr"/>
            <a:r>
              <a:rPr lang="en-US" b="1" dirty="0">
                <a:solidFill>
                  <a:schemeClr val="bg1"/>
                </a:solidFill>
              </a:rPr>
              <a:t>Survey</a:t>
            </a:r>
          </a:p>
        </p:txBody>
      </p:sp>
      <p:sp>
        <p:nvSpPr>
          <p:cNvPr id="11" name="TextBox 10"/>
          <p:cNvSpPr txBox="1"/>
          <p:nvPr/>
        </p:nvSpPr>
        <p:spPr>
          <a:xfrm>
            <a:off x="4297149" y="1778445"/>
            <a:ext cx="3446898" cy="369332"/>
          </a:xfrm>
          <a:prstGeom prst="rect">
            <a:avLst/>
          </a:prstGeom>
          <a:solidFill>
            <a:srgbClr val="004C97"/>
          </a:solidFill>
          <a:ln>
            <a:solidFill>
              <a:schemeClr val="tx1"/>
            </a:solidFill>
          </a:ln>
        </p:spPr>
        <p:txBody>
          <a:bodyPr wrap="square" rtlCol="0">
            <a:spAutoFit/>
          </a:bodyPr>
          <a:lstStyle/>
          <a:p>
            <a:pPr algn="ctr"/>
            <a:r>
              <a:rPr lang="en-US" b="1" dirty="0">
                <a:solidFill>
                  <a:schemeClr val="bg1"/>
                </a:solidFill>
              </a:rPr>
              <a:t>Interviews</a:t>
            </a:r>
          </a:p>
        </p:txBody>
      </p:sp>
      <p:sp>
        <p:nvSpPr>
          <p:cNvPr id="13" name="TextBox 12"/>
          <p:cNvSpPr txBox="1"/>
          <p:nvPr/>
        </p:nvSpPr>
        <p:spPr>
          <a:xfrm>
            <a:off x="7851968" y="1779182"/>
            <a:ext cx="3446898" cy="369332"/>
          </a:xfrm>
          <a:prstGeom prst="rect">
            <a:avLst/>
          </a:prstGeom>
          <a:solidFill>
            <a:srgbClr val="004C97"/>
          </a:solidFill>
          <a:ln>
            <a:solidFill>
              <a:schemeClr val="tx1"/>
            </a:solidFill>
          </a:ln>
        </p:spPr>
        <p:txBody>
          <a:bodyPr wrap="square" rtlCol="0">
            <a:spAutoFit/>
          </a:bodyPr>
          <a:lstStyle/>
          <a:p>
            <a:pPr algn="ctr"/>
            <a:r>
              <a:rPr lang="en-US" b="1" dirty="0">
                <a:solidFill>
                  <a:schemeClr val="bg1"/>
                </a:solidFill>
              </a:rPr>
              <a:t>Strategic Retreat</a:t>
            </a:r>
          </a:p>
        </p:txBody>
      </p:sp>
      <p:sp>
        <p:nvSpPr>
          <p:cNvPr id="14" name="TextBox 13"/>
          <p:cNvSpPr txBox="1"/>
          <p:nvPr/>
        </p:nvSpPr>
        <p:spPr>
          <a:xfrm>
            <a:off x="742331" y="2371060"/>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Employees indicated a preference for improved access to electronic resources over access to physical space</a:t>
            </a:r>
          </a:p>
          <a:p>
            <a:pPr marL="285750" indent="-285750">
              <a:buFont typeface="Arial" panose="020B0604020202020204" pitchFamily="34" charset="0"/>
              <a:buChar char="•"/>
            </a:pPr>
            <a:r>
              <a:rPr lang="en-US" dirty="0"/>
              <a:t>Majority of respondents (54%) had never been to the library MIV page, indicating poor awareness of virtual resources</a:t>
            </a:r>
          </a:p>
          <a:p>
            <a:pPr marL="285750" indent="-285750">
              <a:buFont typeface="Arial" panose="020B0604020202020204" pitchFamily="34" charset="0"/>
              <a:buChar char="•"/>
            </a:pPr>
            <a:r>
              <a:rPr lang="en-US" dirty="0"/>
              <a:t>Library subscribes to some resources that are not used (i.e., </a:t>
            </a:r>
            <a:r>
              <a:rPr lang="en-US" dirty="0" err="1"/>
              <a:t>SydneyPlus</a:t>
            </a:r>
            <a:r>
              <a:rPr lang="en-US" dirty="0"/>
              <a:t> Online)</a:t>
            </a:r>
          </a:p>
          <a:p>
            <a:endParaRPr lang="en-US" dirty="0"/>
          </a:p>
        </p:txBody>
      </p:sp>
      <p:sp>
        <p:nvSpPr>
          <p:cNvPr id="15" name="TextBox 14"/>
          <p:cNvSpPr txBox="1"/>
          <p:nvPr/>
        </p:nvSpPr>
        <p:spPr>
          <a:xfrm>
            <a:off x="4297149" y="2371060"/>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Strong desire for self service availability </a:t>
            </a:r>
          </a:p>
          <a:p>
            <a:pPr marL="285750" indent="-285750">
              <a:buFont typeface="Arial" panose="020B0604020202020204" pitchFamily="34" charset="0"/>
              <a:buChar char="•"/>
            </a:pPr>
            <a:r>
              <a:rPr lang="en-US" dirty="0"/>
              <a:t>Employees get frustrated when they try to access journals themselves because the website is not user-friendly, there are too many steps, and the search function is not intuitive </a:t>
            </a:r>
          </a:p>
          <a:p>
            <a:pPr marL="285750" indent="-285750">
              <a:buFont typeface="Arial" panose="020B0604020202020204" pitchFamily="34" charset="0"/>
              <a:buChar char="•"/>
            </a:pPr>
            <a:r>
              <a:rPr lang="en-US" dirty="0"/>
              <a:t>Website should help people get to information quickly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16" name="TextBox 15"/>
          <p:cNvSpPr txBox="1"/>
          <p:nvPr/>
        </p:nvSpPr>
        <p:spPr>
          <a:xfrm>
            <a:off x="7851967" y="2371060"/>
            <a:ext cx="3446898"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Collaborate with CWRU/CPL</a:t>
            </a:r>
          </a:p>
          <a:p>
            <a:pPr marL="285750" indent="-285750">
              <a:buFont typeface="Arial" panose="020B0604020202020204" pitchFamily="34" charset="0"/>
              <a:buChar char="•"/>
            </a:pPr>
            <a:r>
              <a:rPr lang="en-US" dirty="0"/>
              <a:t>Enable platform for online donations</a:t>
            </a:r>
          </a:p>
          <a:p>
            <a:pPr marL="285750" indent="-285750">
              <a:buFont typeface="Arial" panose="020B0604020202020204" pitchFamily="34" charset="0"/>
              <a:buChar char="•"/>
            </a:pPr>
            <a:r>
              <a:rPr lang="en-US" dirty="0"/>
              <a:t>Evolve MIV real estate</a:t>
            </a:r>
          </a:p>
          <a:p>
            <a:pPr marL="285750" indent="-285750">
              <a:buFont typeface="Arial" panose="020B0604020202020204" pitchFamily="34" charset="0"/>
              <a:buChar char="•"/>
            </a:pPr>
            <a:r>
              <a:rPr lang="en-US" dirty="0"/>
              <a:t>Advanced website design</a:t>
            </a:r>
          </a:p>
          <a:p>
            <a:pPr marL="285750" indent="-285750">
              <a:buFont typeface="Arial" panose="020B0604020202020204" pitchFamily="34" charset="0"/>
              <a:buChar char="•"/>
            </a:pPr>
            <a:r>
              <a:rPr lang="en-US" dirty="0"/>
              <a:t>Live chat with librarian feature</a:t>
            </a:r>
          </a:p>
          <a:p>
            <a:pPr marL="285750" indent="-285750">
              <a:buFont typeface="Arial" panose="020B0604020202020204" pitchFamily="34" charset="0"/>
              <a:buChar char="•"/>
            </a:pPr>
            <a:r>
              <a:rPr lang="en-US" dirty="0"/>
              <a:t>Synergies with other departments (i.e., SIM center)</a:t>
            </a:r>
          </a:p>
          <a:p>
            <a:pPr marL="285750" indent="-285750">
              <a:buFont typeface="Arial" panose="020B0604020202020204" pitchFamily="34" charset="0"/>
              <a:buChar char="•"/>
            </a:pPr>
            <a:r>
              <a:rPr lang="en-US" dirty="0"/>
              <a:t>Add additional online resources</a:t>
            </a:r>
          </a:p>
          <a:p>
            <a:pPr marL="285750" indent="-285750">
              <a:buFont typeface="Arial" panose="020B0604020202020204" pitchFamily="34" charset="0"/>
              <a:buChar char="•"/>
            </a:pPr>
            <a:endParaRPr lang="en-US" dirty="0"/>
          </a:p>
          <a:p>
            <a:endParaRPr lang="en-US" dirty="0"/>
          </a:p>
        </p:txBody>
      </p:sp>
      <p:sp>
        <p:nvSpPr>
          <p:cNvPr id="18" name="Text Placeholder 2">
            <a:extLst>
              <a:ext uri="{FF2B5EF4-FFF2-40B4-BE49-F238E27FC236}">
                <a16:creationId xmlns:a16="http://schemas.microsoft.com/office/drawing/2014/main" id="{54C91493-5DB1-4AC1-B194-697EFE0F610F}"/>
              </a:ext>
            </a:extLst>
          </p:cNvPr>
          <p:cNvSpPr txBox="1">
            <a:spLocks/>
          </p:cNvSpPr>
          <p:nvPr/>
        </p:nvSpPr>
        <p:spPr>
          <a:xfrm>
            <a:off x="742330" y="1180241"/>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Findings &amp; Insight – Evolve Virtual Operations</a:t>
            </a:r>
          </a:p>
        </p:txBody>
      </p:sp>
    </p:spTree>
    <p:extLst>
      <p:ext uri="{BB962C8B-B14F-4D97-AF65-F5344CB8AC3E}">
        <p14:creationId xmlns:p14="http://schemas.microsoft.com/office/powerpoint/2010/main" val="32855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F19-0BE4-4409-99FA-2A25D3674E4D}"/>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190640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C54D-3C76-5545-ADF3-21AA0E9984D8}"/>
              </a:ext>
            </a:extLst>
          </p:cNvPr>
          <p:cNvSpPr>
            <a:spLocks noGrp="1"/>
          </p:cNvSpPr>
          <p:nvPr>
            <p:ph type="ctrTitle"/>
          </p:nvPr>
        </p:nvSpPr>
        <p:spPr>
          <a:xfrm>
            <a:off x="1524000" y="4291970"/>
            <a:ext cx="9144000" cy="575403"/>
          </a:xfrm>
        </p:spPr>
        <p:txBody>
          <a:bodyPr>
            <a:normAutofit fontScale="90000"/>
          </a:bodyPr>
          <a:lstStyle/>
          <a:p>
            <a:r>
              <a:rPr lang="en-US" dirty="0"/>
              <a:t>Brittingham Memorial Library Strategic Planning</a:t>
            </a:r>
            <a:br>
              <a:rPr lang="en-US" dirty="0"/>
            </a:br>
            <a:br>
              <a:rPr lang="en-US" dirty="0"/>
            </a:br>
            <a:br>
              <a:rPr lang="en-US" dirty="0"/>
            </a:br>
            <a:r>
              <a:rPr lang="en-US" dirty="0"/>
              <a:t>March 3, 2021</a:t>
            </a:r>
            <a:endParaRPr lang="en-US" sz="1300" dirty="0"/>
          </a:p>
        </p:txBody>
      </p:sp>
    </p:spTree>
    <p:extLst>
      <p:ext uri="{BB962C8B-B14F-4D97-AF65-F5344CB8AC3E}">
        <p14:creationId xmlns:p14="http://schemas.microsoft.com/office/powerpoint/2010/main" val="335563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15</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09360" cy="576262"/>
          </a:xfrm>
        </p:spPr>
        <p:txBody>
          <a:bodyPr/>
          <a:lstStyle/>
          <a:p>
            <a:r>
              <a:rPr lang="en-US" sz="2400" dirty="0"/>
              <a:t>Brittingham Library – Key Findings from Interviews and Survey</a:t>
            </a:r>
          </a:p>
        </p:txBody>
      </p:sp>
      <p:sp>
        <p:nvSpPr>
          <p:cNvPr id="12" name="TextBox 11">
            <a:extLst>
              <a:ext uri="{FF2B5EF4-FFF2-40B4-BE49-F238E27FC236}">
                <a16:creationId xmlns:a16="http://schemas.microsoft.com/office/drawing/2014/main" id="{70BD028D-A07E-4906-9F88-0C2E7FBEE868}"/>
              </a:ext>
            </a:extLst>
          </p:cNvPr>
          <p:cNvSpPr txBox="1"/>
          <p:nvPr/>
        </p:nvSpPr>
        <p:spPr>
          <a:xfrm>
            <a:off x="742330" y="1756362"/>
            <a:ext cx="10183906"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Value is achieved when users interact for assistance but are frustrated by self-service options.</a:t>
            </a:r>
          </a:p>
          <a:p>
            <a:pPr algn="just"/>
            <a:endParaRPr lang="en-US" dirty="0"/>
          </a:p>
          <a:p>
            <a:pPr marL="285750" indent="-285750" algn="just">
              <a:buFont typeface="Arial" panose="020B0604020202020204" pitchFamily="34" charset="0"/>
              <a:buChar char="•"/>
            </a:pPr>
            <a:r>
              <a:rPr lang="en-US" dirty="0"/>
              <a:t>Experiences with the library are positive, but awareness of existence, purpose and services is low.											</a:t>
            </a:r>
          </a:p>
          <a:p>
            <a:pPr marL="285750" indent="-285750" algn="just">
              <a:buFont typeface="Arial" panose="020B0604020202020204" pitchFamily="34" charset="0"/>
              <a:buChar char="•"/>
            </a:pPr>
            <a:r>
              <a:rPr lang="en-US" dirty="0"/>
              <a:t>People agree that another librarian would be helpful for more literature searches and staff education but do not see significant benefit of a rounding librarian.  </a:t>
            </a:r>
          </a:p>
          <a:p>
            <a:pPr algn="just"/>
            <a:endParaRPr lang="en-US" dirty="0"/>
          </a:p>
          <a:p>
            <a:pPr marL="285750" indent="-285750" algn="just">
              <a:buFont typeface="Arial" panose="020B0604020202020204" pitchFamily="34" charset="0"/>
              <a:buChar char="•"/>
            </a:pPr>
            <a:r>
              <a:rPr lang="en-US" dirty="0"/>
              <a:t>Everyone agrees the library provides an invaluable service, but opinions/preferences of physical space vary based on role in the system. </a:t>
            </a:r>
          </a:p>
          <a:p>
            <a:pPr algn="just"/>
            <a:endParaRPr lang="en-US" dirty="0"/>
          </a:p>
          <a:p>
            <a:pPr marL="285750" indent="-285750" algn="just">
              <a:buFont typeface="Arial" panose="020B0604020202020204" pitchFamily="34" charset="0"/>
              <a:buChar char="•"/>
            </a:pPr>
            <a:r>
              <a:rPr lang="en-US" dirty="0"/>
              <a:t>The library is viewed as a place for doctors but there may be an opportunity to expand services to include others in the stakeholder groups.</a:t>
            </a:r>
          </a:p>
          <a:p>
            <a:pPr marL="342900" indent="-342900">
              <a:buFont typeface="+mj-lt"/>
              <a:buAutoNum type="arabicPeriod"/>
            </a:pPr>
            <a:endParaRPr lang="en-US" dirty="0"/>
          </a:p>
        </p:txBody>
      </p:sp>
    </p:spTree>
    <p:extLst>
      <p:ext uri="{BB962C8B-B14F-4D97-AF65-F5344CB8AC3E}">
        <p14:creationId xmlns:p14="http://schemas.microsoft.com/office/powerpoint/2010/main" val="287266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08B9A7-E558-45FA-A7CA-2D38115717DB}"/>
              </a:ext>
            </a:extLst>
          </p:cNvPr>
          <p:cNvSpPr/>
          <p:nvPr/>
        </p:nvSpPr>
        <p:spPr>
          <a:xfrm>
            <a:off x="862435" y="1796150"/>
            <a:ext cx="4894729" cy="2286000"/>
          </a:xfrm>
          <a:prstGeom prst="rect">
            <a:avLst/>
          </a:prstGeom>
          <a:solidFill>
            <a:srgbClr val="A5D3CF"/>
          </a:solidFill>
          <a:ln>
            <a:solidFill>
              <a:srgbClr val="D0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000" b="1" i="1" dirty="0">
                <a:solidFill>
                  <a:schemeClr val="tx1">
                    <a:lumMod val="85000"/>
                    <a:lumOff val="15000"/>
                  </a:schemeClr>
                </a:solidFill>
              </a:rPr>
              <a:t>Literature Searches – </a:t>
            </a:r>
            <a:r>
              <a:rPr lang="en-US" sz="1000" dirty="0">
                <a:solidFill>
                  <a:schemeClr val="tx1">
                    <a:lumMod val="85000"/>
                    <a:lumOff val="15000"/>
                  </a:schemeClr>
                </a:solidFill>
              </a:rPr>
              <a:t>Literature searches were the most personally used services as indicated by survey respondents, and survey respondents indicated a high degree of satisfaction with literature searches.   </a:t>
            </a:r>
          </a:p>
          <a:p>
            <a:pPr lvl="0">
              <a:defRPr/>
            </a:pPr>
            <a:endParaRPr lang="en-US" sz="1000" b="1" i="1" dirty="0">
              <a:solidFill>
                <a:schemeClr val="tx1">
                  <a:lumMod val="85000"/>
                  <a:lumOff val="15000"/>
                </a:schemeClr>
              </a:solidFill>
            </a:endParaRPr>
          </a:p>
          <a:p>
            <a:pPr lvl="0">
              <a:defRPr/>
            </a:pPr>
            <a:r>
              <a:rPr lang="en-US" sz="1000" b="1" i="1" dirty="0">
                <a:solidFill>
                  <a:schemeClr val="tx1">
                    <a:lumMod val="85000"/>
                    <a:lumOff val="15000"/>
                  </a:schemeClr>
                </a:solidFill>
              </a:rPr>
              <a:t>Helpful Staff </a:t>
            </a:r>
            <a:r>
              <a:rPr lang="en-US" sz="1000" i="1" dirty="0">
                <a:solidFill>
                  <a:schemeClr val="tx1">
                    <a:lumMod val="85000"/>
                    <a:lumOff val="15000"/>
                  </a:schemeClr>
                </a:solidFill>
              </a:rPr>
              <a:t>– </a:t>
            </a:r>
            <a:r>
              <a:rPr lang="en-US" sz="1000" dirty="0">
                <a:solidFill>
                  <a:schemeClr val="tx1">
                    <a:lumMod val="85000"/>
                    <a:lumOff val="15000"/>
                  </a:schemeClr>
                </a:solidFill>
              </a:rPr>
              <a:t>Survey respondents and interviewees indicated high satisfaction with library staff and speed at which materials were received.  </a:t>
            </a:r>
            <a:endParaRPr lang="en-US" sz="1000" b="1" i="1" dirty="0">
              <a:solidFill>
                <a:schemeClr val="tx1">
                  <a:lumMod val="85000"/>
                  <a:lumOff val="15000"/>
                </a:schemeClr>
              </a:solidFill>
            </a:endParaRPr>
          </a:p>
        </p:txBody>
      </p:sp>
      <p:sp>
        <p:nvSpPr>
          <p:cNvPr id="2" name="Rectangle 1">
            <a:extLst>
              <a:ext uri="{FF2B5EF4-FFF2-40B4-BE49-F238E27FC236}">
                <a16:creationId xmlns:a16="http://schemas.microsoft.com/office/drawing/2014/main" id="{D7DE3158-F8A0-4EA4-93AE-90173FFB8524}"/>
              </a:ext>
            </a:extLst>
          </p:cNvPr>
          <p:cNvSpPr/>
          <p:nvPr/>
        </p:nvSpPr>
        <p:spPr>
          <a:xfrm>
            <a:off x="9394256" y="5966678"/>
            <a:ext cx="2435192" cy="7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F5E1E9-4E2D-4B2B-BF04-FEDA218A73D3}"/>
              </a:ext>
            </a:extLst>
          </p:cNvPr>
          <p:cNvSpPr/>
          <p:nvPr/>
        </p:nvSpPr>
        <p:spPr>
          <a:xfrm>
            <a:off x="5912607" y="1782102"/>
            <a:ext cx="4894729" cy="2286000"/>
          </a:xfrm>
          <a:prstGeom prst="rect">
            <a:avLst/>
          </a:prstGeom>
          <a:solidFill>
            <a:srgbClr val="A5D3CF"/>
          </a:solidFill>
          <a:ln>
            <a:solidFill>
              <a:srgbClr val="D0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7" algn="just"/>
            <a:r>
              <a:rPr lang="en-US" sz="1000" b="1" i="1" dirty="0">
                <a:solidFill>
                  <a:schemeClr val="tx1"/>
                </a:solidFill>
              </a:rPr>
              <a:t>Awareness</a:t>
            </a:r>
            <a:r>
              <a:rPr lang="en-US" sz="1000" i="1" dirty="0">
                <a:solidFill>
                  <a:schemeClr val="tx1"/>
                </a:solidFill>
              </a:rPr>
              <a:t> </a:t>
            </a:r>
            <a:r>
              <a:rPr lang="en-US" sz="1000" dirty="0">
                <a:solidFill>
                  <a:schemeClr val="tx1"/>
                </a:solidFill>
              </a:rPr>
              <a:t>– Survey indicates that between 8-12% of respondents were not aware of the library. 54% of respondents have not accessed the library webpage on the MIV and 24% of respondents have not been to the physical space.</a:t>
            </a:r>
          </a:p>
        </p:txBody>
      </p:sp>
      <p:sp>
        <p:nvSpPr>
          <p:cNvPr id="20" name="Rectangle 19">
            <a:extLst>
              <a:ext uri="{FF2B5EF4-FFF2-40B4-BE49-F238E27FC236}">
                <a16:creationId xmlns:a16="http://schemas.microsoft.com/office/drawing/2014/main" id="{AE06E599-FD5D-4FE7-823A-337020208713}"/>
              </a:ext>
            </a:extLst>
          </p:cNvPr>
          <p:cNvSpPr/>
          <p:nvPr/>
        </p:nvSpPr>
        <p:spPr>
          <a:xfrm>
            <a:off x="870924" y="4187329"/>
            <a:ext cx="4877753" cy="2488107"/>
          </a:xfrm>
          <a:prstGeom prst="rect">
            <a:avLst/>
          </a:prstGeom>
          <a:solidFill>
            <a:srgbClr val="A5D3CF"/>
          </a:solidFill>
          <a:ln>
            <a:solidFill>
              <a:srgbClr val="D0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endParaRPr>
          </a:p>
          <a:p>
            <a:pPr marL="231775"/>
            <a:endParaRPr lang="en-US" sz="1000" dirty="0">
              <a:solidFill>
                <a:schemeClr val="tx1"/>
              </a:solidFill>
            </a:endParaRPr>
          </a:p>
          <a:p>
            <a:pPr algn="just"/>
            <a:r>
              <a:rPr lang="en-US" sz="1000" b="1" i="1" dirty="0">
                <a:solidFill>
                  <a:schemeClr val="tx1"/>
                </a:solidFill>
              </a:rPr>
              <a:t>Marketing </a:t>
            </a:r>
            <a:r>
              <a:rPr lang="en-US" sz="1000" i="1" dirty="0">
                <a:solidFill>
                  <a:schemeClr val="tx1"/>
                </a:solidFill>
              </a:rPr>
              <a:t>– </a:t>
            </a:r>
            <a:r>
              <a:rPr lang="en-US" sz="1000" dirty="0">
                <a:solidFill>
                  <a:schemeClr val="tx1"/>
                </a:solidFill>
              </a:rPr>
              <a:t>54% of respondents indicated that the Brittingham Library would improve services by advertising / making employees aware of services.  42% of respondents indicated that if they could make a change to improve the Brittingham Library it would be to advertise / make employees aware of services.</a:t>
            </a:r>
          </a:p>
          <a:p>
            <a:pPr algn="just"/>
            <a:endParaRPr lang="en-US" sz="1000" b="1" i="1" dirty="0">
              <a:solidFill>
                <a:schemeClr val="tx1"/>
              </a:solidFill>
            </a:endParaRPr>
          </a:p>
          <a:p>
            <a:pPr algn="just"/>
            <a:r>
              <a:rPr lang="en-US" sz="1000" b="1" i="1" dirty="0">
                <a:solidFill>
                  <a:schemeClr val="tx1"/>
                </a:solidFill>
              </a:rPr>
              <a:t>Improved Self-Service Options </a:t>
            </a:r>
            <a:r>
              <a:rPr lang="en-US" sz="1000" i="1" dirty="0">
                <a:solidFill>
                  <a:schemeClr val="tx1"/>
                </a:solidFill>
              </a:rPr>
              <a:t>– </a:t>
            </a:r>
            <a:r>
              <a:rPr lang="en-US" sz="1000" dirty="0">
                <a:solidFill>
                  <a:schemeClr val="tx1"/>
                </a:solidFill>
              </a:rPr>
              <a:t>Interviewees indicated significant frustration when trying to find articles on their own.  There is a significant opportunity to streamline Brittingham Library resources so that MetroHealth employees can find articles on their own.  </a:t>
            </a:r>
            <a:endParaRPr lang="en-US" sz="1000" b="1" i="1" dirty="0">
              <a:solidFill>
                <a:schemeClr val="tx1"/>
              </a:solidFill>
            </a:endParaRPr>
          </a:p>
        </p:txBody>
      </p:sp>
      <p:sp>
        <p:nvSpPr>
          <p:cNvPr id="21" name="Rectangle 20">
            <a:extLst>
              <a:ext uri="{FF2B5EF4-FFF2-40B4-BE49-F238E27FC236}">
                <a16:creationId xmlns:a16="http://schemas.microsoft.com/office/drawing/2014/main" id="{2EAC5A0F-B313-48EE-9E22-F18352D3F896}"/>
              </a:ext>
            </a:extLst>
          </p:cNvPr>
          <p:cNvSpPr/>
          <p:nvPr/>
        </p:nvSpPr>
        <p:spPr>
          <a:xfrm>
            <a:off x="5912606" y="4165388"/>
            <a:ext cx="4894729" cy="2488107"/>
          </a:xfrm>
          <a:prstGeom prst="rect">
            <a:avLst/>
          </a:prstGeom>
          <a:solidFill>
            <a:srgbClr val="A5D3CF"/>
          </a:solidFill>
          <a:ln>
            <a:solidFill>
              <a:srgbClr val="D0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000" dirty="0">
              <a:solidFill>
                <a:schemeClr val="tx1">
                  <a:lumMod val="85000"/>
                  <a:lumOff val="15000"/>
                </a:schemeClr>
              </a:solidFill>
            </a:endParaRPr>
          </a:p>
          <a:p>
            <a:pPr marL="115887" algn="just"/>
            <a:endParaRPr lang="en-US" sz="1000" b="1" i="1" dirty="0">
              <a:solidFill>
                <a:schemeClr val="tx1">
                  <a:lumMod val="85000"/>
                  <a:lumOff val="15000"/>
                </a:schemeClr>
              </a:solidFill>
            </a:endParaRPr>
          </a:p>
          <a:p>
            <a:pPr marL="115887" algn="just"/>
            <a:r>
              <a:rPr lang="en-US" sz="1000" b="1" i="1" dirty="0">
                <a:solidFill>
                  <a:schemeClr val="tx1">
                    <a:lumMod val="85000"/>
                    <a:lumOff val="15000"/>
                  </a:schemeClr>
                </a:solidFill>
              </a:rPr>
              <a:t>Changing Habits</a:t>
            </a:r>
            <a:r>
              <a:rPr lang="en-US" sz="1000" i="1" dirty="0">
                <a:solidFill>
                  <a:schemeClr val="tx1">
                    <a:lumMod val="85000"/>
                    <a:lumOff val="15000"/>
                  </a:schemeClr>
                </a:solidFill>
              </a:rPr>
              <a:t>–</a:t>
            </a:r>
            <a:r>
              <a:rPr lang="en-US" sz="1000" dirty="0">
                <a:solidFill>
                  <a:schemeClr val="tx1">
                    <a:lumMod val="85000"/>
                    <a:lumOff val="15000"/>
                  </a:schemeClr>
                </a:solidFill>
              </a:rPr>
              <a:t> As traditional access to information changes, the historic operations of the library need to keep pace enabling MH constituents anywhere to benefit.						</a:t>
            </a:r>
            <a:endParaRPr lang="en-US" sz="1000" b="1" i="1" dirty="0">
              <a:solidFill>
                <a:schemeClr val="tx1">
                  <a:lumMod val="85000"/>
                  <a:lumOff val="15000"/>
                </a:schemeClr>
              </a:solidFill>
            </a:endParaRPr>
          </a:p>
          <a:p>
            <a:pPr marL="115887" algn="just"/>
            <a:r>
              <a:rPr lang="en-US" sz="1000" b="1" i="1" dirty="0">
                <a:solidFill>
                  <a:schemeClr val="tx1">
                    <a:lumMod val="85000"/>
                    <a:lumOff val="15000"/>
                  </a:schemeClr>
                </a:solidFill>
              </a:rPr>
              <a:t>Campus Transformation </a:t>
            </a:r>
            <a:r>
              <a:rPr lang="en-US" sz="1000" i="1" dirty="0">
                <a:solidFill>
                  <a:schemeClr val="tx1">
                    <a:lumMod val="85000"/>
                    <a:lumOff val="15000"/>
                  </a:schemeClr>
                </a:solidFill>
              </a:rPr>
              <a:t>–</a:t>
            </a:r>
            <a:r>
              <a:rPr lang="en-US" sz="1000" dirty="0">
                <a:solidFill>
                  <a:schemeClr val="tx1">
                    <a:lumMod val="85000"/>
                    <a:lumOff val="15000"/>
                  </a:schemeClr>
                </a:solidFill>
              </a:rPr>
              <a:t> As </a:t>
            </a:r>
            <a:r>
              <a:rPr lang="en-US" sz="1000" dirty="0" err="1">
                <a:solidFill>
                  <a:schemeClr val="tx1">
                    <a:lumMod val="85000"/>
                    <a:lumOff val="15000"/>
                  </a:schemeClr>
                </a:solidFill>
              </a:rPr>
              <a:t>MetroHealth’s</a:t>
            </a:r>
            <a:r>
              <a:rPr lang="en-US" sz="1000" dirty="0">
                <a:solidFill>
                  <a:schemeClr val="tx1">
                    <a:lumMod val="85000"/>
                    <a:lumOff val="15000"/>
                  </a:schemeClr>
                </a:solidFill>
              </a:rPr>
              <a:t> main campus transforms and reduces the physical footprint on W. 25</a:t>
            </a:r>
            <a:r>
              <a:rPr lang="en-US" sz="1000" baseline="30000" dirty="0">
                <a:solidFill>
                  <a:schemeClr val="tx1">
                    <a:lumMod val="85000"/>
                    <a:lumOff val="15000"/>
                  </a:schemeClr>
                </a:solidFill>
              </a:rPr>
              <a:t>th</a:t>
            </a:r>
            <a:r>
              <a:rPr lang="en-US" sz="1000" dirty="0">
                <a:solidFill>
                  <a:schemeClr val="tx1">
                    <a:lumMod val="85000"/>
                    <a:lumOff val="15000"/>
                  </a:schemeClr>
                </a:solidFill>
              </a:rPr>
              <a:t> street, Brittingham Memorial Library will be needed to reimagine how to fulfill customer needs.</a:t>
            </a:r>
            <a:endParaRPr lang="en-US" sz="1000" b="1" i="1" dirty="0">
              <a:solidFill>
                <a:schemeClr val="tx1">
                  <a:lumMod val="85000"/>
                  <a:lumOff val="15000"/>
                </a:schemeClr>
              </a:solidFill>
            </a:endParaRPr>
          </a:p>
          <a:p>
            <a:pPr marL="285750" indent="-285750">
              <a:buFont typeface="Arial" panose="020B0604020202020204" pitchFamily="34" charset="0"/>
              <a:buChar char="•"/>
            </a:pPr>
            <a:endParaRPr lang="en-US" sz="1000"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D5668E0F-36A0-45D9-837A-EC6C8D44DF0D}"/>
              </a:ext>
            </a:extLst>
          </p:cNvPr>
          <p:cNvSpPr>
            <a:spLocks noGrp="1"/>
          </p:cNvSpPr>
          <p:nvPr>
            <p:ph type="sldNum" sz="quarter" idx="12"/>
          </p:nvPr>
        </p:nvSpPr>
        <p:spPr/>
        <p:txBody>
          <a:bodyPr/>
          <a:lstStyle/>
          <a:p>
            <a:pPr>
              <a:defRPr/>
            </a:pPr>
            <a:fld id="{A9D1DCCA-36C5-4260-8CFD-E0C5EE220AA7}" type="slidenum">
              <a:rPr lang="en-US" smtClean="0"/>
              <a:pPr>
                <a:defRPr/>
              </a:pPr>
              <a:t>16</a:t>
            </a:fld>
            <a:endParaRPr lang="en-US"/>
          </a:p>
        </p:txBody>
      </p:sp>
      <p:sp>
        <p:nvSpPr>
          <p:cNvPr id="11" name="Text Placeholder 2">
            <a:extLst>
              <a:ext uri="{FF2B5EF4-FFF2-40B4-BE49-F238E27FC236}">
                <a16:creationId xmlns:a16="http://schemas.microsoft.com/office/drawing/2014/main" id="{5BAA3060-768C-4DFE-8428-7CAFA33A35FD}"/>
              </a:ext>
            </a:extLst>
          </p:cNvPr>
          <p:cNvSpPr txBox="1">
            <a:spLocks/>
          </p:cNvSpPr>
          <p:nvPr/>
        </p:nvSpPr>
        <p:spPr>
          <a:xfrm>
            <a:off x="690018" y="1205841"/>
            <a:ext cx="10117319"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SWOT Analysis: Brittingham Memorial Library</a:t>
            </a:r>
          </a:p>
        </p:txBody>
      </p:sp>
      <p:sp>
        <p:nvSpPr>
          <p:cNvPr id="4" name="Oval 3">
            <a:extLst>
              <a:ext uri="{FF2B5EF4-FFF2-40B4-BE49-F238E27FC236}">
                <a16:creationId xmlns:a16="http://schemas.microsoft.com/office/drawing/2014/main" id="{03786445-E77B-475D-B580-3B548C8E4808}"/>
              </a:ext>
            </a:extLst>
          </p:cNvPr>
          <p:cNvSpPr/>
          <p:nvPr/>
        </p:nvSpPr>
        <p:spPr>
          <a:xfrm>
            <a:off x="557734" y="165710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spc="50" dirty="0">
                <a:ln w="9525" cmpd="sng">
                  <a:solidFill>
                    <a:schemeClr val="accent1"/>
                  </a:solidFill>
                  <a:prstDash val="solid"/>
                </a:ln>
                <a:solidFill>
                  <a:schemeClr val="bg2">
                    <a:lumMod val="50000"/>
                  </a:schemeClr>
                </a:solidFill>
                <a:effectLst>
                  <a:glow rad="38100">
                    <a:schemeClr val="accent1">
                      <a:alpha val="40000"/>
                    </a:schemeClr>
                  </a:glow>
                </a:effectLst>
              </a:rPr>
              <a:t>S</a:t>
            </a:r>
          </a:p>
        </p:txBody>
      </p:sp>
      <p:sp>
        <p:nvSpPr>
          <p:cNvPr id="9" name="TextBox 8">
            <a:extLst>
              <a:ext uri="{FF2B5EF4-FFF2-40B4-BE49-F238E27FC236}">
                <a16:creationId xmlns:a16="http://schemas.microsoft.com/office/drawing/2014/main" id="{FA7CEC03-588C-44D6-A602-8198C38B22C9}"/>
              </a:ext>
            </a:extLst>
          </p:cNvPr>
          <p:cNvSpPr txBox="1"/>
          <p:nvPr/>
        </p:nvSpPr>
        <p:spPr>
          <a:xfrm>
            <a:off x="950258" y="1753046"/>
            <a:ext cx="1344706" cy="276999"/>
          </a:xfrm>
          <a:prstGeom prst="rect">
            <a:avLst/>
          </a:prstGeom>
          <a:noFill/>
        </p:spPr>
        <p:txBody>
          <a:bodyPr wrap="square" rtlCol="0">
            <a:spAutoFit/>
          </a:bodyPr>
          <a:lstStyle/>
          <a:p>
            <a:r>
              <a:rPr lang="en-US" sz="1200" b="1" i="1" dirty="0">
                <a:solidFill>
                  <a:schemeClr val="bg2">
                    <a:lumMod val="50000"/>
                  </a:schemeClr>
                </a:solidFill>
              </a:rPr>
              <a:t>Strengths</a:t>
            </a:r>
          </a:p>
        </p:txBody>
      </p:sp>
      <p:sp>
        <p:nvSpPr>
          <p:cNvPr id="12" name="Oval 11">
            <a:extLst>
              <a:ext uri="{FF2B5EF4-FFF2-40B4-BE49-F238E27FC236}">
                <a16:creationId xmlns:a16="http://schemas.microsoft.com/office/drawing/2014/main" id="{2B18F89D-75C6-451C-95DD-9D970C55CDBE}"/>
              </a:ext>
            </a:extLst>
          </p:cNvPr>
          <p:cNvSpPr/>
          <p:nvPr/>
        </p:nvSpPr>
        <p:spPr>
          <a:xfrm>
            <a:off x="5705396" y="161103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spc="50" dirty="0">
                <a:ln w="9525" cmpd="sng">
                  <a:solidFill>
                    <a:schemeClr val="accent1"/>
                  </a:solidFill>
                  <a:prstDash val="solid"/>
                </a:ln>
                <a:solidFill>
                  <a:schemeClr val="bg2">
                    <a:lumMod val="50000"/>
                  </a:schemeClr>
                </a:solidFill>
                <a:effectLst>
                  <a:glow rad="38100">
                    <a:schemeClr val="accent1">
                      <a:alpha val="40000"/>
                    </a:schemeClr>
                  </a:glow>
                </a:effectLst>
              </a:rPr>
              <a:t>W</a:t>
            </a:r>
          </a:p>
        </p:txBody>
      </p:sp>
      <p:sp>
        <p:nvSpPr>
          <p:cNvPr id="13" name="TextBox 12">
            <a:extLst>
              <a:ext uri="{FF2B5EF4-FFF2-40B4-BE49-F238E27FC236}">
                <a16:creationId xmlns:a16="http://schemas.microsoft.com/office/drawing/2014/main" id="{9EE68C7F-C6E2-486E-B575-C518A5DECA87}"/>
              </a:ext>
            </a:extLst>
          </p:cNvPr>
          <p:cNvSpPr txBox="1"/>
          <p:nvPr/>
        </p:nvSpPr>
        <p:spPr>
          <a:xfrm>
            <a:off x="6119818" y="1769297"/>
            <a:ext cx="1344706" cy="276999"/>
          </a:xfrm>
          <a:prstGeom prst="rect">
            <a:avLst/>
          </a:prstGeom>
          <a:noFill/>
        </p:spPr>
        <p:txBody>
          <a:bodyPr wrap="square" rtlCol="0">
            <a:spAutoFit/>
          </a:bodyPr>
          <a:lstStyle/>
          <a:p>
            <a:r>
              <a:rPr lang="en-US" sz="1200" b="1" i="1" dirty="0">
                <a:solidFill>
                  <a:schemeClr val="bg2">
                    <a:lumMod val="50000"/>
                  </a:schemeClr>
                </a:solidFill>
              </a:rPr>
              <a:t>Weaknesses</a:t>
            </a:r>
          </a:p>
        </p:txBody>
      </p:sp>
      <p:sp>
        <p:nvSpPr>
          <p:cNvPr id="14" name="Oval 13">
            <a:extLst>
              <a:ext uri="{FF2B5EF4-FFF2-40B4-BE49-F238E27FC236}">
                <a16:creationId xmlns:a16="http://schemas.microsoft.com/office/drawing/2014/main" id="{42D88660-F07F-4433-953D-0281D22E632F}"/>
              </a:ext>
            </a:extLst>
          </p:cNvPr>
          <p:cNvSpPr/>
          <p:nvPr/>
        </p:nvSpPr>
        <p:spPr>
          <a:xfrm>
            <a:off x="5730232" y="405988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spc="50" dirty="0">
                <a:ln w="9525" cmpd="sng">
                  <a:solidFill>
                    <a:schemeClr val="accent1"/>
                  </a:solidFill>
                  <a:prstDash val="solid"/>
                </a:ln>
                <a:solidFill>
                  <a:schemeClr val="bg2">
                    <a:lumMod val="50000"/>
                  </a:schemeClr>
                </a:solidFill>
                <a:effectLst>
                  <a:glow rad="38100">
                    <a:schemeClr val="accent1">
                      <a:alpha val="40000"/>
                    </a:schemeClr>
                  </a:glow>
                </a:effectLst>
              </a:rPr>
              <a:t>T</a:t>
            </a:r>
          </a:p>
        </p:txBody>
      </p:sp>
      <p:sp>
        <p:nvSpPr>
          <p:cNvPr id="15" name="TextBox 14">
            <a:extLst>
              <a:ext uri="{FF2B5EF4-FFF2-40B4-BE49-F238E27FC236}">
                <a16:creationId xmlns:a16="http://schemas.microsoft.com/office/drawing/2014/main" id="{FE6A3639-9CB7-4D4F-95B9-486AF9CED4C1}"/>
              </a:ext>
            </a:extLst>
          </p:cNvPr>
          <p:cNvSpPr txBox="1"/>
          <p:nvPr/>
        </p:nvSpPr>
        <p:spPr>
          <a:xfrm>
            <a:off x="6162596" y="4165596"/>
            <a:ext cx="1344706" cy="276999"/>
          </a:xfrm>
          <a:prstGeom prst="rect">
            <a:avLst/>
          </a:prstGeom>
          <a:noFill/>
        </p:spPr>
        <p:txBody>
          <a:bodyPr wrap="square" rtlCol="0">
            <a:spAutoFit/>
          </a:bodyPr>
          <a:lstStyle/>
          <a:p>
            <a:r>
              <a:rPr lang="en-US" sz="1200" b="1" i="1" dirty="0">
                <a:solidFill>
                  <a:schemeClr val="bg2">
                    <a:lumMod val="50000"/>
                  </a:schemeClr>
                </a:solidFill>
              </a:rPr>
              <a:t>Threats</a:t>
            </a:r>
          </a:p>
        </p:txBody>
      </p:sp>
      <p:sp>
        <p:nvSpPr>
          <p:cNvPr id="16" name="Oval 15">
            <a:extLst>
              <a:ext uri="{FF2B5EF4-FFF2-40B4-BE49-F238E27FC236}">
                <a16:creationId xmlns:a16="http://schemas.microsoft.com/office/drawing/2014/main" id="{1F4360C4-0B50-473F-B261-69387743090E}"/>
              </a:ext>
            </a:extLst>
          </p:cNvPr>
          <p:cNvSpPr/>
          <p:nvPr/>
        </p:nvSpPr>
        <p:spPr>
          <a:xfrm>
            <a:off x="603959" y="40821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spc="50" dirty="0">
                <a:ln w="9525" cmpd="sng">
                  <a:solidFill>
                    <a:schemeClr val="accent1"/>
                  </a:solidFill>
                  <a:prstDash val="solid"/>
                </a:ln>
                <a:solidFill>
                  <a:schemeClr val="bg2">
                    <a:lumMod val="50000"/>
                  </a:schemeClr>
                </a:solidFill>
                <a:effectLst>
                  <a:glow rad="38100">
                    <a:schemeClr val="accent1">
                      <a:alpha val="40000"/>
                    </a:schemeClr>
                  </a:glow>
                </a:effectLst>
              </a:rPr>
              <a:t>O</a:t>
            </a:r>
          </a:p>
        </p:txBody>
      </p:sp>
      <p:sp>
        <p:nvSpPr>
          <p:cNvPr id="17" name="TextBox 16">
            <a:extLst>
              <a:ext uri="{FF2B5EF4-FFF2-40B4-BE49-F238E27FC236}">
                <a16:creationId xmlns:a16="http://schemas.microsoft.com/office/drawing/2014/main" id="{CB78F6C0-0FDC-4228-B48F-2CA3F5C7FEB3}"/>
              </a:ext>
            </a:extLst>
          </p:cNvPr>
          <p:cNvSpPr txBox="1"/>
          <p:nvPr/>
        </p:nvSpPr>
        <p:spPr>
          <a:xfrm>
            <a:off x="980477" y="4214241"/>
            <a:ext cx="1344706" cy="276999"/>
          </a:xfrm>
          <a:prstGeom prst="rect">
            <a:avLst/>
          </a:prstGeom>
          <a:noFill/>
        </p:spPr>
        <p:txBody>
          <a:bodyPr wrap="square" rtlCol="0">
            <a:spAutoFit/>
          </a:bodyPr>
          <a:lstStyle/>
          <a:p>
            <a:r>
              <a:rPr lang="en-US" sz="1200" b="1" i="1" dirty="0">
                <a:solidFill>
                  <a:schemeClr val="bg2">
                    <a:lumMod val="50000"/>
                  </a:schemeClr>
                </a:solidFill>
              </a:rPr>
              <a:t>Opportunities</a:t>
            </a:r>
          </a:p>
        </p:txBody>
      </p:sp>
    </p:spTree>
    <p:extLst>
      <p:ext uri="{BB962C8B-B14F-4D97-AF65-F5344CB8AC3E}">
        <p14:creationId xmlns:p14="http://schemas.microsoft.com/office/powerpoint/2010/main" val="109420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4320446D-791F-43D6-AB2F-99280659DD41}"/>
              </a:ext>
            </a:extLst>
          </p:cNvPr>
          <p:cNvSpPr txBox="1">
            <a:spLocks/>
          </p:cNvSpPr>
          <p:nvPr/>
        </p:nvSpPr>
        <p:spPr>
          <a:xfrm>
            <a:off x="0" y="6528542"/>
            <a:ext cx="11392676" cy="683775"/>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3200" b="0" kern="1200">
                <a:solidFill>
                  <a:srgbClr val="00A59A"/>
                </a:solidFill>
                <a:latin typeface="+mn-lt"/>
                <a:ea typeface="+mn-ea"/>
                <a:cs typeface="+mn-cs"/>
              </a:defRPr>
            </a:lvl1pPr>
            <a:lvl2pPr marL="914400" indent="-457200" algn="l" defTabSz="914400" rtl="0" eaLnBrk="1" latinLnBrk="0" hangingPunct="1">
              <a:lnSpc>
                <a:spcPct val="90000"/>
              </a:lnSpc>
              <a:spcBef>
                <a:spcPts val="500"/>
              </a:spcBef>
              <a:buFont typeface="Wingdings" panose="05000000000000000000" pitchFamily="2" charset="2"/>
              <a:buChar char="§"/>
              <a:defRPr sz="2800" b="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400" b="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i="1" dirty="0">
                <a:solidFill>
                  <a:srgbClr val="FF0000"/>
                </a:solidFill>
              </a:rPr>
              <a:t>CONFIDENTIAL PROPRIETARY TRADE SECRET / PROPERTY OF THE METROHEALTH SYSTEM / DO NOT DISTRIBUTE </a:t>
            </a:r>
          </a:p>
          <a:p>
            <a:endParaRPr lang="en-US" sz="1050" dirty="0"/>
          </a:p>
        </p:txBody>
      </p:sp>
      <p:sp>
        <p:nvSpPr>
          <p:cNvPr id="21" name="TextBox 20">
            <a:extLst>
              <a:ext uri="{FF2B5EF4-FFF2-40B4-BE49-F238E27FC236}">
                <a16:creationId xmlns:a16="http://schemas.microsoft.com/office/drawing/2014/main" id="{C19A752A-F174-43ED-8622-EB3B7A1C0634}"/>
              </a:ext>
            </a:extLst>
          </p:cNvPr>
          <p:cNvSpPr txBox="1"/>
          <p:nvPr/>
        </p:nvSpPr>
        <p:spPr>
          <a:xfrm>
            <a:off x="11465441" y="6331446"/>
            <a:ext cx="312906" cy="369332"/>
          </a:xfrm>
          <a:prstGeom prst="rect">
            <a:avLst/>
          </a:prstGeom>
          <a:noFill/>
        </p:spPr>
        <p:txBody>
          <a:bodyPr wrap="none" rtlCol="0">
            <a:spAutoFit/>
          </a:bodyPr>
          <a:lstStyle/>
          <a:p>
            <a:r>
              <a:rPr lang="en-US" dirty="0"/>
              <a:t>9</a:t>
            </a:r>
          </a:p>
        </p:txBody>
      </p:sp>
      <p:sp>
        <p:nvSpPr>
          <p:cNvPr id="6" name="Title 11">
            <a:extLst>
              <a:ext uri="{FF2B5EF4-FFF2-40B4-BE49-F238E27FC236}">
                <a16:creationId xmlns:a16="http://schemas.microsoft.com/office/drawing/2014/main" id="{43635801-B98C-4AB0-A34D-5AA2587E42DE}"/>
              </a:ext>
            </a:extLst>
          </p:cNvPr>
          <p:cNvSpPr txBox="1">
            <a:spLocks/>
          </p:cNvSpPr>
          <p:nvPr/>
        </p:nvSpPr>
        <p:spPr>
          <a:xfrm>
            <a:off x="663992" y="1072184"/>
            <a:ext cx="11049037" cy="5754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1600" b="1" i="0" kern="1200">
                <a:solidFill>
                  <a:schemeClr val="accent1"/>
                </a:solidFill>
                <a:latin typeface="Arial" panose="020B0604020202020204" pitchFamily="34" charset="0"/>
                <a:ea typeface="+mj-ea"/>
                <a:cs typeface="Arial" panose="020B0604020202020204" pitchFamily="34" charset="0"/>
              </a:defRPr>
            </a:lvl1pPr>
          </a:lstStyle>
          <a:p>
            <a:r>
              <a:rPr lang="en-US" sz="2400" dirty="0">
                <a:solidFill>
                  <a:schemeClr val="tx2"/>
                </a:solidFill>
              </a:rPr>
              <a:t>Brittingham Strategic planning efforts aligned with System Strategy</a:t>
            </a:r>
          </a:p>
        </p:txBody>
      </p:sp>
      <p:pic>
        <p:nvPicPr>
          <p:cNvPr id="2" name="Picture 1">
            <a:extLst>
              <a:ext uri="{FF2B5EF4-FFF2-40B4-BE49-F238E27FC236}">
                <a16:creationId xmlns:a16="http://schemas.microsoft.com/office/drawing/2014/main" id="{16985FC8-9934-42BF-9B12-B4B3D6C3972D}"/>
              </a:ext>
            </a:extLst>
          </p:cNvPr>
          <p:cNvPicPr>
            <a:picLocks noChangeAspect="1"/>
          </p:cNvPicPr>
          <p:nvPr/>
        </p:nvPicPr>
        <p:blipFill>
          <a:blip r:embed="rId3"/>
          <a:stretch>
            <a:fillRect/>
          </a:stretch>
        </p:blipFill>
        <p:spPr>
          <a:xfrm>
            <a:off x="871820" y="2008704"/>
            <a:ext cx="10448360" cy="1059179"/>
          </a:xfrm>
          <a:prstGeom prst="rect">
            <a:avLst/>
          </a:prstGeom>
        </p:spPr>
      </p:pic>
      <p:pic>
        <p:nvPicPr>
          <p:cNvPr id="3" name="Picture 2">
            <a:extLst>
              <a:ext uri="{FF2B5EF4-FFF2-40B4-BE49-F238E27FC236}">
                <a16:creationId xmlns:a16="http://schemas.microsoft.com/office/drawing/2014/main" id="{488278D9-7686-4203-89D2-584985F5BAF7}"/>
              </a:ext>
            </a:extLst>
          </p:cNvPr>
          <p:cNvPicPr>
            <a:picLocks noChangeAspect="1"/>
          </p:cNvPicPr>
          <p:nvPr/>
        </p:nvPicPr>
        <p:blipFill>
          <a:blip r:embed="rId4"/>
          <a:stretch>
            <a:fillRect/>
          </a:stretch>
        </p:blipFill>
        <p:spPr>
          <a:xfrm>
            <a:off x="871820" y="3429000"/>
            <a:ext cx="10448360" cy="815589"/>
          </a:xfrm>
          <a:prstGeom prst="rect">
            <a:avLst/>
          </a:prstGeom>
        </p:spPr>
      </p:pic>
      <p:sp>
        <p:nvSpPr>
          <p:cNvPr id="4" name="TextBox 3">
            <a:extLst>
              <a:ext uri="{FF2B5EF4-FFF2-40B4-BE49-F238E27FC236}">
                <a16:creationId xmlns:a16="http://schemas.microsoft.com/office/drawing/2014/main" id="{858E6D28-D8DA-41FC-8CA3-2DFA31699443}"/>
              </a:ext>
            </a:extLst>
          </p:cNvPr>
          <p:cNvSpPr txBox="1"/>
          <p:nvPr/>
        </p:nvSpPr>
        <p:spPr>
          <a:xfrm>
            <a:off x="4494508" y="3429000"/>
            <a:ext cx="2247255" cy="815589"/>
          </a:xfrm>
          <a:prstGeom prst="rect">
            <a:avLst/>
          </a:prstGeom>
          <a:noFill/>
          <a:ln w="38100">
            <a:solidFill>
              <a:srgbClr val="004C97"/>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115805A9-AF66-4D05-9FB3-5CAB2D5939C9}"/>
              </a:ext>
            </a:extLst>
          </p:cNvPr>
          <p:cNvSpPr txBox="1"/>
          <p:nvPr/>
        </p:nvSpPr>
        <p:spPr>
          <a:xfrm>
            <a:off x="871820" y="4726194"/>
            <a:ext cx="10448360" cy="646331"/>
          </a:xfrm>
          <a:prstGeom prst="rect">
            <a:avLst/>
          </a:prstGeom>
          <a:noFill/>
          <a:ln w="38100">
            <a:solidFill>
              <a:srgbClr val="004C97"/>
            </a:solidFill>
          </a:ln>
        </p:spPr>
        <p:txBody>
          <a:bodyPr wrap="square" rtlCol="0">
            <a:spAutoFit/>
          </a:bodyPr>
          <a:lstStyle/>
          <a:p>
            <a:pPr algn="just"/>
            <a:r>
              <a:rPr lang="en-US" dirty="0"/>
              <a:t>The Brittingham Memorial Library will support the evolution and enhancement of training &amp; research at MetroHealth.</a:t>
            </a:r>
          </a:p>
        </p:txBody>
      </p:sp>
      <p:cxnSp>
        <p:nvCxnSpPr>
          <p:cNvPr id="8" name="Straight Arrow Connector 7">
            <a:extLst>
              <a:ext uri="{FF2B5EF4-FFF2-40B4-BE49-F238E27FC236}">
                <a16:creationId xmlns:a16="http://schemas.microsoft.com/office/drawing/2014/main" id="{B6127A51-CF33-4C13-998B-CD8BC5C0498C}"/>
              </a:ext>
            </a:extLst>
          </p:cNvPr>
          <p:cNvCxnSpPr>
            <a:stCxn id="4" idx="2"/>
          </p:cNvCxnSpPr>
          <p:nvPr/>
        </p:nvCxnSpPr>
        <p:spPr>
          <a:xfrm flipH="1">
            <a:off x="5618135" y="4244589"/>
            <a:ext cx="1" cy="481605"/>
          </a:xfrm>
          <a:prstGeom prst="straightConnector1">
            <a:avLst/>
          </a:prstGeom>
          <a:ln w="38100">
            <a:solidFill>
              <a:srgbClr val="004C97"/>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187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18</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t>Brittingham Library – Strategic Themes</a:t>
            </a:r>
          </a:p>
        </p:txBody>
      </p:sp>
      <p:sp>
        <p:nvSpPr>
          <p:cNvPr id="12" name="TextBox 11">
            <a:extLst>
              <a:ext uri="{FF2B5EF4-FFF2-40B4-BE49-F238E27FC236}">
                <a16:creationId xmlns:a16="http://schemas.microsoft.com/office/drawing/2014/main" id="{70BD028D-A07E-4906-9F88-0C2E7FBEE868}"/>
              </a:ext>
            </a:extLst>
          </p:cNvPr>
          <p:cNvSpPr txBox="1"/>
          <p:nvPr/>
        </p:nvSpPr>
        <p:spPr>
          <a:xfrm>
            <a:off x="742330" y="2106706"/>
            <a:ext cx="10183906" cy="3693319"/>
          </a:xfrm>
          <a:prstGeom prst="rect">
            <a:avLst/>
          </a:prstGeom>
          <a:noFill/>
        </p:spPr>
        <p:txBody>
          <a:bodyPr wrap="square" rtlCol="0">
            <a:spAutoFit/>
          </a:bodyPr>
          <a:lstStyle/>
          <a:p>
            <a:pPr marL="342900" indent="-342900">
              <a:buFont typeface="Arial" panose="020B0604020202020204" pitchFamily="34" charset="0"/>
              <a:buChar char="•"/>
            </a:pPr>
            <a:r>
              <a:rPr lang="en-US" b="1" i="1" dirty="0"/>
              <a:t>Transform for Future </a:t>
            </a:r>
            <a:r>
              <a:rPr lang="en-US" dirty="0"/>
              <a:t>to support the needs of constituents across an increasingly geographically distributed system, transition to a virtual library service </a:t>
            </a:r>
            <a:endParaRPr lang="en-US" b="1" dirty="0"/>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b="1" i="1" dirty="0"/>
              <a:t>Improve self-serve operations </a:t>
            </a:r>
            <a:r>
              <a:rPr lang="en-US" dirty="0"/>
              <a:t>to enable online access to allow employees to better serve themselves.</a:t>
            </a:r>
          </a:p>
          <a:p>
            <a:pPr marL="342900" indent="-342900">
              <a:buFont typeface="+mj-lt"/>
              <a:buAutoNum type="arabicPeriod"/>
            </a:pPr>
            <a:endParaRPr lang="en-US" dirty="0"/>
          </a:p>
          <a:p>
            <a:pPr marL="342900" indent="-342900">
              <a:buFont typeface="Arial" panose="020B0604020202020204" pitchFamily="34" charset="0"/>
              <a:buChar char="•"/>
            </a:pPr>
            <a:r>
              <a:rPr lang="en-US" b="1" i="1" dirty="0"/>
              <a:t>Build Awareness and grow constituents </a:t>
            </a:r>
            <a:r>
              <a:rPr lang="en-US" dirty="0"/>
              <a:t>through internal communications campaign for multiple audiences.</a:t>
            </a:r>
          </a:p>
          <a:p>
            <a:r>
              <a:rPr lang="en-US" dirty="0"/>
              <a:t> </a:t>
            </a:r>
          </a:p>
          <a:p>
            <a:pPr marL="342900" indent="-342900">
              <a:buFont typeface="Arial" panose="020B0604020202020204" pitchFamily="34" charset="0"/>
              <a:buChar char="•"/>
            </a:pPr>
            <a:r>
              <a:rPr lang="en-US" b="1" i="1" dirty="0"/>
              <a:t>Improve educational support by expanding the personal research resources </a:t>
            </a:r>
            <a:r>
              <a:rPr lang="en-US" dirty="0"/>
              <a:t>Hire additional librarian for support with education and literature searches.</a:t>
            </a:r>
          </a:p>
          <a:p>
            <a:r>
              <a:rPr lang="en-US" dirty="0"/>
              <a:t> </a:t>
            </a:r>
          </a:p>
          <a:p>
            <a:endParaRPr lang="en-US" dirty="0"/>
          </a:p>
        </p:txBody>
      </p:sp>
    </p:spTree>
    <p:extLst>
      <p:ext uri="{BB962C8B-B14F-4D97-AF65-F5344CB8AC3E}">
        <p14:creationId xmlns:p14="http://schemas.microsoft.com/office/powerpoint/2010/main" val="6395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FC65F7-25ED-4DB6-A81A-1D1254C97845}"/>
              </a:ext>
            </a:extLst>
          </p:cNvPr>
          <p:cNvSpPr>
            <a:spLocks noGrp="1"/>
          </p:cNvSpPr>
          <p:nvPr>
            <p:ph type="body" sz="quarter" idx="11"/>
          </p:nvPr>
        </p:nvSpPr>
        <p:spPr>
          <a:xfrm>
            <a:off x="679578" y="1184974"/>
            <a:ext cx="9821274" cy="576262"/>
          </a:xfrm>
        </p:spPr>
        <p:txBody>
          <a:bodyPr/>
          <a:lstStyle/>
          <a:p>
            <a:r>
              <a:rPr lang="en-US" dirty="0"/>
              <a:t>Draft Strategic Plan for Brittingham Memorial Library</a:t>
            </a:r>
          </a:p>
        </p:txBody>
      </p:sp>
      <p:sp>
        <p:nvSpPr>
          <p:cNvPr id="5" name="Slide Number Placeholder 4">
            <a:extLst>
              <a:ext uri="{FF2B5EF4-FFF2-40B4-BE49-F238E27FC236}">
                <a16:creationId xmlns:a16="http://schemas.microsoft.com/office/drawing/2014/main" id="{50BD68D1-95F0-4E80-A720-0D805EF2E1FF}"/>
              </a:ext>
            </a:extLst>
          </p:cNvPr>
          <p:cNvSpPr>
            <a:spLocks noGrp="1"/>
          </p:cNvSpPr>
          <p:nvPr>
            <p:ph type="sldNum" sz="quarter" idx="12"/>
          </p:nvPr>
        </p:nvSpPr>
        <p:spPr/>
        <p:txBody>
          <a:bodyPr/>
          <a:lstStyle/>
          <a:p>
            <a:pPr>
              <a:defRPr/>
            </a:pPr>
            <a:fld id="{A9D1DCCA-36C5-4260-8CFD-E0C5EE220AA7}" type="slidenum">
              <a:rPr lang="en-US" smtClean="0"/>
              <a:pPr>
                <a:defRPr/>
              </a:pPr>
              <a:t>19</a:t>
            </a:fld>
            <a:endParaRPr lang="en-US"/>
          </a:p>
        </p:txBody>
      </p:sp>
      <p:graphicFrame>
        <p:nvGraphicFramePr>
          <p:cNvPr id="6" name="Diagram 5">
            <a:extLst>
              <a:ext uri="{FF2B5EF4-FFF2-40B4-BE49-F238E27FC236}">
                <a16:creationId xmlns:a16="http://schemas.microsoft.com/office/drawing/2014/main" id="{D0CEA110-EB27-4DE0-B04D-844F7A4D3890}"/>
              </a:ext>
            </a:extLst>
          </p:cNvPr>
          <p:cNvGraphicFramePr/>
          <p:nvPr>
            <p:extLst>
              <p:ext uri="{D42A27DB-BD31-4B8C-83A1-F6EECF244321}">
                <p14:modId xmlns:p14="http://schemas.microsoft.com/office/powerpoint/2010/main" val="2707560669"/>
              </p:ext>
            </p:extLst>
          </p:nvPr>
        </p:nvGraphicFramePr>
        <p:xfrm>
          <a:off x="2205702" y="2581085"/>
          <a:ext cx="6948129" cy="391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2EDC16A-7F74-4F9A-B5A2-30BC21146F27}"/>
              </a:ext>
            </a:extLst>
          </p:cNvPr>
          <p:cNvSpPr txBox="1"/>
          <p:nvPr/>
        </p:nvSpPr>
        <p:spPr>
          <a:xfrm>
            <a:off x="963563" y="1813752"/>
            <a:ext cx="9821274" cy="584775"/>
          </a:xfrm>
          <a:prstGeom prst="rect">
            <a:avLst/>
          </a:prstGeom>
          <a:noFill/>
        </p:spPr>
        <p:txBody>
          <a:bodyPr wrap="square" rtlCol="0">
            <a:spAutoFit/>
          </a:bodyPr>
          <a:lstStyle/>
          <a:p>
            <a:pPr algn="ctr"/>
            <a:r>
              <a:rPr lang="en-US" sz="1600" i="1" u="sng" dirty="0"/>
              <a:t>5 year Strategic Goal: </a:t>
            </a:r>
            <a:r>
              <a:rPr lang="en-US" sz="1600" i="1" dirty="0"/>
              <a:t>In concert with the transformation of The MetroHealth System, the Brittingham Memorial Library will evolve to ensure continued high value support to all clinical staff and learners.</a:t>
            </a:r>
          </a:p>
        </p:txBody>
      </p:sp>
      <p:sp>
        <p:nvSpPr>
          <p:cNvPr id="8" name="TextBox 7">
            <a:extLst>
              <a:ext uri="{FF2B5EF4-FFF2-40B4-BE49-F238E27FC236}">
                <a16:creationId xmlns:a16="http://schemas.microsoft.com/office/drawing/2014/main" id="{40FB11D0-B3D5-49BA-BAF6-DFF2C083097B}"/>
              </a:ext>
            </a:extLst>
          </p:cNvPr>
          <p:cNvSpPr txBox="1"/>
          <p:nvPr/>
        </p:nvSpPr>
        <p:spPr>
          <a:xfrm>
            <a:off x="4971880" y="5852340"/>
            <a:ext cx="1415772" cy="369332"/>
          </a:xfrm>
          <a:prstGeom prst="rect">
            <a:avLst/>
          </a:prstGeom>
          <a:noFill/>
        </p:spPr>
        <p:txBody>
          <a:bodyPr wrap="none" rtlCol="0">
            <a:spAutoFit/>
          </a:bodyPr>
          <a:lstStyle/>
          <a:p>
            <a:r>
              <a:rPr lang="en-US" dirty="0"/>
              <a:t>2021 - 2025</a:t>
            </a:r>
          </a:p>
        </p:txBody>
      </p:sp>
    </p:spTree>
    <p:extLst>
      <p:ext uri="{BB962C8B-B14F-4D97-AF65-F5344CB8AC3E}">
        <p14:creationId xmlns:p14="http://schemas.microsoft.com/office/powerpoint/2010/main" val="410340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Executive Summary</a:t>
            </a:r>
          </a:p>
        </p:txBody>
      </p:sp>
      <p:sp>
        <p:nvSpPr>
          <p:cNvPr id="6" name="TextBox 5"/>
          <p:cNvSpPr txBox="1"/>
          <p:nvPr/>
        </p:nvSpPr>
        <p:spPr>
          <a:xfrm>
            <a:off x="742330" y="1753759"/>
            <a:ext cx="10763870" cy="646331"/>
          </a:xfrm>
          <a:prstGeom prst="rect">
            <a:avLst/>
          </a:prstGeom>
          <a:solidFill>
            <a:srgbClr val="004C97"/>
          </a:solidFill>
        </p:spPr>
        <p:txBody>
          <a:bodyPr wrap="square" rtlCol="0">
            <a:spAutoFit/>
          </a:bodyPr>
          <a:lstStyle/>
          <a:p>
            <a:pPr algn="just"/>
            <a:r>
              <a:rPr lang="en-US" i="1" dirty="0">
                <a:solidFill>
                  <a:schemeClr val="bg1"/>
                </a:solidFill>
              </a:rPr>
              <a:t>Guiding Statement: </a:t>
            </a:r>
            <a:r>
              <a:rPr lang="en-US" dirty="0">
                <a:solidFill>
                  <a:schemeClr val="bg1"/>
                </a:solidFill>
              </a:rPr>
              <a:t>The Brittingham Memorial Library’s physical space of the future should be an educational space with technology and built into the MetroHealth community on the W. 25</a:t>
            </a:r>
            <a:r>
              <a:rPr lang="en-US" baseline="30000" dirty="0">
                <a:solidFill>
                  <a:schemeClr val="bg1"/>
                </a:solidFill>
              </a:rPr>
              <a:t>th</a:t>
            </a:r>
            <a:r>
              <a:rPr lang="en-US" dirty="0">
                <a:solidFill>
                  <a:schemeClr val="bg1"/>
                </a:solidFill>
              </a:rPr>
              <a:t> campus.</a:t>
            </a:r>
            <a:endParaRPr lang="en-US" i="1" dirty="0">
              <a:solidFill>
                <a:schemeClr val="bg1"/>
              </a:solidFill>
            </a:endParaRPr>
          </a:p>
        </p:txBody>
      </p:sp>
      <p:sp>
        <p:nvSpPr>
          <p:cNvPr id="10" name="TextBox 9">
            <a:extLst>
              <a:ext uri="{FF2B5EF4-FFF2-40B4-BE49-F238E27FC236}">
                <a16:creationId xmlns:a16="http://schemas.microsoft.com/office/drawing/2014/main" id="{D11BD0EF-CD22-46DE-B636-004CF302D44F}"/>
              </a:ext>
            </a:extLst>
          </p:cNvPr>
          <p:cNvSpPr txBox="1"/>
          <p:nvPr/>
        </p:nvSpPr>
        <p:spPr>
          <a:xfrm>
            <a:off x="742330" y="2552490"/>
            <a:ext cx="10763870" cy="646331"/>
          </a:xfrm>
          <a:prstGeom prst="rect">
            <a:avLst/>
          </a:prstGeom>
          <a:solidFill>
            <a:schemeClr val="bg1">
              <a:lumMod val="85000"/>
            </a:schemeClr>
          </a:solidFill>
          <a:ln>
            <a:noFill/>
          </a:ln>
        </p:spPr>
        <p:txBody>
          <a:bodyPr wrap="square" rtlCol="0">
            <a:spAutoFit/>
          </a:bodyPr>
          <a:lstStyle/>
          <a:p>
            <a:pPr algn="just"/>
            <a:r>
              <a:rPr lang="en-US" i="1" dirty="0"/>
              <a:t>Challenge:  </a:t>
            </a:r>
            <a:r>
              <a:rPr lang="en-US" dirty="0"/>
              <a:t>The physical footprint of </a:t>
            </a:r>
            <a:r>
              <a:rPr lang="en-US" dirty="0" err="1"/>
              <a:t>MetroHealth’s</a:t>
            </a:r>
            <a:r>
              <a:rPr lang="en-US" dirty="0"/>
              <a:t> W. 25</a:t>
            </a:r>
            <a:r>
              <a:rPr lang="en-US" baseline="30000" dirty="0"/>
              <a:t>th</a:t>
            </a:r>
            <a:r>
              <a:rPr lang="en-US" dirty="0"/>
              <a:t> campus is changing – resulting in the need for many spatial and operational changes across clinical and administrative spaces.  </a:t>
            </a:r>
          </a:p>
        </p:txBody>
      </p:sp>
      <p:grpSp>
        <p:nvGrpSpPr>
          <p:cNvPr id="22" name="Group 21">
            <a:extLst>
              <a:ext uri="{FF2B5EF4-FFF2-40B4-BE49-F238E27FC236}">
                <a16:creationId xmlns:a16="http://schemas.microsoft.com/office/drawing/2014/main" id="{913AF120-9864-4DD9-B7E6-74E75924E938}"/>
              </a:ext>
            </a:extLst>
          </p:cNvPr>
          <p:cNvGrpSpPr/>
          <p:nvPr/>
        </p:nvGrpSpPr>
        <p:grpSpPr>
          <a:xfrm>
            <a:off x="935039" y="3413308"/>
            <a:ext cx="10378451" cy="3108544"/>
            <a:chOff x="1127748" y="3456949"/>
            <a:chExt cx="10378451" cy="3108544"/>
          </a:xfrm>
        </p:grpSpPr>
        <p:grpSp>
          <p:nvGrpSpPr>
            <p:cNvPr id="20" name="Group 19">
              <a:extLst>
                <a:ext uri="{FF2B5EF4-FFF2-40B4-BE49-F238E27FC236}">
                  <a16:creationId xmlns:a16="http://schemas.microsoft.com/office/drawing/2014/main" id="{DBA5CFFF-FC68-4371-9DD2-6C0534F8F579}"/>
                </a:ext>
              </a:extLst>
            </p:cNvPr>
            <p:cNvGrpSpPr/>
            <p:nvPr/>
          </p:nvGrpSpPr>
          <p:grpSpPr>
            <a:xfrm>
              <a:off x="1127748" y="3456949"/>
              <a:ext cx="2567540" cy="3108543"/>
              <a:chOff x="742330" y="3429000"/>
              <a:chExt cx="2567540" cy="3108543"/>
            </a:xfrm>
          </p:grpSpPr>
          <p:pic>
            <p:nvPicPr>
              <p:cNvPr id="4" name="Graphic 3" descr="Diamond outline">
                <a:extLst>
                  <a:ext uri="{FF2B5EF4-FFF2-40B4-BE49-F238E27FC236}">
                    <a16:creationId xmlns:a16="http://schemas.microsoft.com/office/drawing/2014/main" id="{628E295F-94EA-4E25-93BB-975B68902D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7674" y="3429000"/>
                <a:ext cx="1096851" cy="1096851"/>
              </a:xfrm>
              <a:prstGeom prst="rect">
                <a:avLst/>
              </a:prstGeom>
            </p:spPr>
          </p:pic>
          <p:sp>
            <p:nvSpPr>
              <p:cNvPr id="11" name="TextBox 10">
                <a:extLst>
                  <a:ext uri="{FF2B5EF4-FFF2-40B4-BE49-F238E27FC236}">
                    <a16:creationId xmlns:a16="http://schemas.microsoft.com/office/drawing/2014/main" id="{EC0FF7F1-0B80-4375-86C1-B5F31A34C7A1}"/>
                  </a:ext>
                </a:extLst>
              </p:cNvPr>
              <p:cNvSpPr txBox="1"/>
              <p:nvPr/>
            </p:nvSpPr>
            <p:spPr>
              <a:xfrm>
                <a:off x="742330" y="3429000"/>
                <a:ext cx="2567540" cy="3108543"/>
              </a:xfrm>
              <a:prstGeom prst="rect">
                <a:avLst/>
              </a:prstGeom>
              <a:noFill/>
              <a:ln>
                <a:solidFill>
                  <a:schemeClr val="tx1"/>
                </a:solidFill>
              </a:ln>
            </p:spPr>
            <p:txBody>
              <a:bodyPr wrap="square" rtlCol="0">
                <a:spAutoFit/>
              </a:bodyPr>
              <a:lstStyle/>
              <a:p>
                <a:endParaRPr lang="en-US" sz="1400" dirty="0"/>
              </a:p>
              <a:p>
                <a:endParaRPr lang="en-US" sz="1400" dirty="0"/>
              </a:p>
              <a:p>
                <a:endParaRPr lang="en-US" sz="1400" dirty="0"/>
              </a:p>
              <a:p>
                <a:endParaRPr lang="en-US" sz="1400" dirty="0"/>
              </a:p>
              <a:p>
                <a:endParaRPr lang="en-US" sz="1400" dirty="0"/>
              </a:p>
              <a:p>
                <a:r>
                  <a:rPr lang="en-US" sz="1400" dirty="0"/>
                  <a:t>Stakeholders within MHS identified key areas where the Library provides organizational value –notably in providing high-value research support and a space for individual and group work.</a:t>
                </a:r>
              </a:p>
              <a:p>
                <a:endParaRPr lang="en-US" sz="1400" dirty="0"/>
              </a:p>
              <a:p>
                <a:r>
                  <a:rPr lang="en-US" sz="1400" dirty="0"/>
                  <a:t> </a:t>
                </a:r>
              </a:p>
            </p:txBody>
          </p:sp>
        </p:grpSp>
        <p:grpSp>
          <p:nvGrpSpPr>
            <p:cNvPr id="19" name="Group 18">
              <a:extLst>
                <a:ext uri="{FF2B5EF4-FFF2-40B4-BE49-F238E27FC236}">
                  <a16:creationId xmlns:a16="http://schemas.microsoft.com/office/drawing/2014/main" id="{6AF8604A-BD52-40DD-B34E-B630C1BF58A1}"/>
                </a:ext>
              </a:extLst>
            </p:cNvPr>
            <p:cNvGrpSpPr/>
            <p:nvPr/>
          </p:nvGrpSpPr>
          <p:grpSpPr>
            <a:xfrm>
              <a:off x="4551755" y="3456950"/>
              <a:ext cx="2567540" cy="3108543"/>
              <a:chOff x="4137012" y="3470426"/>
              <a:chExt cx="2567540" cy="3108543"/>
            </a:xfrm>
          </p:grpSpPr>
          <p:sp>
            <p:nvSpPr>
              <p:cNvPr id="14" name="TextBox 13">
                <a:extLst>
                  <a:ext uri="{FF2B5EF4-FFF2-40B4-BE49-F238E27FC236}">
                    <a16:creationId xmlns:a16="http://schemas.microsoft.com/office/drawing/2014/main" id="{9BA9F231-37F2-4A09-9145-A6CDA2E64367}"/>
                  </a:ext>
                </a:extLst>
              </p:cNvPr>
              <p:cNvSpPr txBox="1"/>
              <p:nvPr/>
            </p:nvSpPr>
            <p:spPr>
              <a:xfrm>
                <a:off x="4137012" y="3470426"/>
                <a:ext cx="2567540" cy="3108543"/>
              </a:xfrm>
              <a:prstGeom prst="rect">
                <a:avLst/>
              </a:prstGeom>
              <a:noFill/>
              <a:ln>
                <a:solidFill>
                  <a:schemeClr val="tx1"/>
                </a:solidFill>
              </a:ln>
            </p:spPr>
            <p:txBody>
              <a:bodyPr wrap="square" rtlCol="0">
                <a:spAutoFit/>
              </a:bodyPr>
              <a:lstStyle/>
              <a:p>
                <a:endParaRPr lang="en-US" sz="1400" dirty="0"/>
              </a:p>
              <a:p>
                <a:endParaRPr lang="en-US" sz="1400" dirty="0"/>
              </a:p>
              <a:p>
                <a:endParaRPr lang="en-US" sz="1400" dirty="0"/>
              </a:p>
              <a:p>
                <a:endParaRPr lang="en-US" sz="1400" dirty="0"/>
              </a:p>
              <a:p>
                <a:endParaRPr lang="en-US" sz="1400" dirty="0"/>
              </a:p>
              <a:p>
                <a:r>
                  <a:rPr lang="en-US" sz="1400" dirty="0"/>
                  <a:t>The footprint of the library will change as the W. 25</a:t>
                </a:r>
                <a:r>
                  <a:rPr lang="en-US" sz="1400" baseline="30000" dirty="0"/>
                  <a:t>th</a:t>
                </a:r>
                <a:r>
                  <a:rPr lang="en-US" sz="1400" dirty="0"/>
                  <a:t> campus transforms.  The new library will be noncontiguous, with some space in a high-traffic area and additional space for administrative use in the basement of </a:t>
                </a:r>
                <a:r>
                  <a:rPr lang="en-US" sz="1400" dirty="0" err="1"/>
                  <a:t>Rammelkamp</a:t>
                </a:r>
                <a:r>
                  <a:rPr lang="en-US" sz="1400" dirty="0"/>
                  <a:t>. </a:t>
                </a:r>
              </a:p>
            </p:txBody>
          </p:sp>
          <p:pic>
            <p:nvPicPr>
              <p:cNvPr id="15" name="Graphic 14" descr="Open book outline">
                <a:extLst>
                  <a:ext uri="{FF2B5EF4-FFF2-40B4-BE49-F238E27FC236}">
                    <a16:creationId xmlns:a16="http://schemas.microsoft.com/office/drawing/2014/main" id="{5A1BD1C1-16E4-4095-8EB3-FA5D5766BD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3320" y="3517868"/>
                <a:ext cx="1114923" cy="1114923"/>
              </a:xfrm>
              <a:prstGeom prst="rect">
                <a:avLst/>
              </a:prstGeom>
            </p:spPr>
          </p:pic>
        </p:grpSp>
        <p:sp>
          <p:nvSpPr>
            <p:cNvPr id="16" name="TextBox 15">
              <a:extLst>
                <a:ext uri="{FF2B5EF4-FFF2-40B4-BE49-F238E27FC236}">
                  <a16:creationId xmlns:a16="http://schemas.microsoft.com/office/drawing/2014/main" id="{3D24965F-4037-4578-95A3-19AE03565FA3}"/>
                </a:ext>
              </a:extLst>
            </p:cNvPr>
            <p:cNvSpPr txBox="1"/>
            <p:nvPr/>
          </p:nvSpPr>
          <p:spPr>
            <a:xfrm>
              <a:off x="8938659" y="4096571"/>
              <a:ext cx="2567540" cy="1815882"/>
            </a:xfrm>
            <a:prstGeom prst="rect">
              <a:avLst/>
            </a:prstGeom>
            <a:noFill/>
            <a:ln>
              <a:solidFill>
                <a:schemeClr val="tx1"/>
              </a:solidFill>
            </a:ln>
          </p:spPr>
          <p:txBody>
            <a:bodyPr wrap="square" rtlCol="0">
              <a:spAutoFit/>
            </a:bodyPr>
            <a:lstStyle/>
            <a:p>
              <a:r>
                <a:rPr lang="en-US" sz="1400" b="1" dirty="0"/>
                <a:t>Goal is to provide maximum value, with limited space.  The library will achieve this by 1) growing awareness &amp; reach, 2) evolving virtual operations, and 3) augmenting with high value research support. </a:t>
              </a:r>
            </a:p>
          </p:txBody>
        </p:sp>
        <p:sp>
          <p:nvSpPr>
            <p:cNvPr id="17" name="Arrow: Right 16">
              <a:extLst>
                <a:ext uri="{FF2B5EF4-FFF2-40B4-BE49-F238E27FC236}">
                  <a16:creationId xmlns:a16="http://schemas.microsoft.com/office/drawing/2014/main" id="{BDD78108-8AC2-4675-801E-916FE35EA136}"/>
                </a:ext>
              </a:extLst>
            </p:cNvPr>
            <p:cNvSpPr/>
            <p:nvPr/>
          </p:nvSpPr>
          <p:spPr>
            <a:xfrm>
              <a:off x="7308790" y="4522315"/>
              <a:ext cx="1440374" cy="921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A6D89625-8400-4382-A3AA-A5E0B227CFB9}"/>
                </a:ext>
              </a:extLst>
            </p:cNvPr>
            <p:cNvSpPr/>
            <p:nvPr/>
          </p:nvSpPr>
          <p:spPr>
            <a:xfrm>
              <a:off x="3724754" y="4641511"/>
              <a:ext cx="788365" cy="73941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67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F19-0BE4-4409-99FA-2A25D3674E4D}"/>
              </a:ext>
            </a:extLst>
          </p:cNvPr>
          <p:cNvSpPr>
            <a:spLocks noGrp="1"/>
          </p:cNvSpPr>
          <p:nvPr>
            <p:ph type="ctrTitle"/>
          </p:nvPr>
        </p:nvSpPr>
        <p:spPr/>
        <p:txBody>
          <a:bodyPr/>
          <a:lstStyle/>
          <a:p>
            <a:r>
              <a:rPr lang="en-US" dirty="0"/>
              <a:t>Survey Methodology &amp; Responses</a:t>
            </a:r>
          </a:p>
        </p:txBody>
      </p:sp>
    </p:spTree>
    <p:extLst>
      <p:ext uri="{BB962C8B-B14F-4D97-AF65-F5344CB8AC3E}">
        <p14:creationId xmlns:p14="http://schemas.microsoft.com/office/powerpoint/2010/main" val="276158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21</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Respondents</a:t>
            </a:r>
          </a:p>
        </p:txBody>
      </p:sp>
      <p:sp>
        <p:nvSpPr>
          <p:cNvPr id="7" name="TextBox 6">
            <a:extLst>
              <a:ext uri="{FF2B5EF4-FFF2-40B4-BE49-F238E27FC236}">
                <a16:creationId xmlns:a16="http://schemas.microsoft.com/office/drawing/2014/main" id="{49CDCCA5-7D68-4FB6-AE3C-FD8C602417FF}"/>
              </a:ext>
            </a:extLst>
          </p:cNvPr>
          <p:cNvSpPr txBox="1"/>
          <p:nvPr/>
        </p:nvSpPr>
        <p:spPr>
          <a:xfrm>
            <a:off x="816077" y="1734095"/>
            <a:ext cx="10559846"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Survey was posted to the MIV and highlighted in a MIV story</a:t>
            </a:r>
          </a:p>
          <a:p>
            <a:pPr marL="285750" indent="-285750">
              <a:lnSpc>
                <a:spcPct val="150000"/>
              </a:lnSpc>
              <a:buFont typeface="Arial" panose="020B0604020202020204" pitchFamily="34" charset="0"/>
              <a:buChar char="•"/>
            </a:pPr>
            <a:r>
              <a:rPr lang="en-US" dirty="0"/>
              <a:t>Specific job roles were targeted (email blasts to RNs, residents, and research)</a:t>
            </a:r>
          </a:p>
          <a:p>
            <a:pPr marL="285750" indent="-285750">
              <a:lnSpc>
                <a:spcPct val="150000"/>
              </a:lnSpc>
              <a:buFont typeface="Arial" panose="020B0604020202020204" pitchFamily="34" charset="0"/>
              <a:buChar char="•"/>
            </a:pPr>
            <a:r>
              <a:rPr lang="en-US" dirty="0"/>
              <a:t>342 total responses </a:t>
            </a:r>
          </a:p>
          <a:p>
            <a:pPr marL="285750" indent="-285750">
              <a:lnSpc>
                <a:spcPct val="150000"/>
              </a:lnSpc>
              <a:buFont typeface="Arial" panose="020B0604020202020204" pitchFamily="34" charset="0"/>
              <a:buChar char="•"/>
            </a:pPr>
            <a:r>
              <a:rPr lang="en-US" dirty="0"/>
              <a:t>Most represented departments: Internal Medicine, Med Peds, ED, Nursing, OBGYN, Pathology, and PM&amp;R</a:t>
            </a:r>
          </a:p>
          <a:p>
            <a:endParaRPr lang="en-US" dirty="0"/>
          </a:p>
        </p:txBody>
      </p:sp>
      <p:pic>
        <p:nvPicPr>
          <p:cNvPr id="8" name="Picture 7">
            <a:extLst>
              <a:ext uri="{FF2B5EF4-FFF2-40B4-BE49-F238E27FC236}">
                <a16:creationId xmlns:a16="http://schemas.microsoft.com/office/drawing/2014/main" id="{2DCB1B99-D615-469A-847E-47ADE8A05C63}"/>
              </a:ext>
            </a:extLst>
          </p:cNvPr>
          <p:cNvPicPr>
            <a:picLocks noChangeAspect="1"/>
          </p:cNvPicPr>
          <p:nvPr/>
        </p:nvPicPr>
        <p:blipFill>
          <a:blip r:embed="rId2"/>
          <a:stretch>
            <a:fillRect/>
          </a:stretch>
        </p:blipFill>
        <p:spPr>
          <a:xfrm>
            <a:off x="935669" y="3851365"/>
            <a:ext cx="3754418" cy="2256645"/>
          </a:xfrm>
          <a:prstGeom prst="rect">
            <a:avLst/>
          </a:prstGeom>
          <a:ln>
            <a:solidFill>
              <a:schemeClr val="tx1"/>
            </a:solidFill>
          </a:ln>
        </p:spPr>
      </p:pic>
      <p:pic>
        <p:nvPicPr>
          <p:cNvPr id="9" name="Picture 8">
            <a:extLst>
              <a:ext uri="{FF2B5EF4-FFF2-40B4-BE49-F238E27FC236}">
                <a16:creationId xmlns:a16="http://schemas.microsoft.com/office/drawing/2014/main" id="{2314AC65-1602-4367-AB0F-B731B845D5D4}"/>
              </a:ext>
            </a:extLst>
          </p:cNvPr>
          <p:cNvPicPr>
            <a:picLocks noChangeAspect="1"/>
          </p:cNvPicPr>
          <p:nvPr/>
        </p:nvPicPr>
        <p:blipFill>
          <a:blip r:embed="rId3"/>
          <a:stretch>
            <a:fillRect/>
          </a:stretch>
        </p:blipFill>
        <p:spPr>
          <a:xfrm>
            <a:off x="6794092" y="3851363"/>
            <a:ext cx="3754418" cy="2256645"/>
          </a:xfrm>
          <a:prstGeom prst="rect">
            <a:avLst/>
          </a:prstGeom>
          <a:ln>
            <a:solidFill>
              <a:schemeClr val="tx1"/>
            </a:solidFill>
          </a:ln>
        </p:spPr>
      </p:pic>
      <p:sp>
        <p:nvSpPr>
          <p:cNvPr id="13" name="TextBox 12">
            <a:extLst>
              <a:ext uri="{FF2B5EF4-FFF2-40B4-BE49-F238E27FC236}">
                <a16:creationId xmlns:a16="http://schemas.microsoft.com/office/drawing/2014/main" id="{8F19952D-B851-4218-8AF7-4B2BFF822563}"/>
              </a:ext>
            </a:extLst>
          </p:cNvPr>
          <p:cNvSpPr txBox="1"/>
          <p:nvPr/>
        </p:nvSpPr>
        <p:spPr>
          <a:xfrm>
            <a:off x="4809678" y="4550864"/>
            <a:ext cx="1745231" cy="1015663"/>
          </a:xfrm>
          <a:prstGeom prst="rect">
            <a:avLst/>
          </a:prstGeom>
          <a:noFill/>
          <a:ln>
            <a:solidFill>
              <a:schemeClr val="tx1"/>
            </a:solidFill>
          </a:ln>
        </p:spPr>
        <p:txBody>
          <a:bodyPr wrap="square" rtlCol="0">
            <a:spAutoFit/>
          </a:bodyPr>
          <a:lstStyle/>
          <a:p>
            <a:r>
              <a:rPr lang="en-US" sz="1200" i="1" dirty="0"/>
              <a:t>Most represented </a:t>
            </a:r>
            <a:br>
              <a:rPr lang="en-US" sz="1200" i="1" dirty="0"/>
            </a:br>
            <a:r>
              <a:rPr lang="en-US" sz="1200" i="1" dirty="0"/>
              <a:t>“Other”: </a:t>
            </a:r>
          </a:p>
          <a:p>
            <a:pPr marL="285750" indent="-285750">
              <a:buFont typeface="Arial" panose="020B0604020202020204" pitchFamily="34" charset="0"/>
              <a:buChar char="•"/>
            </a:pPr>
            <a:r>
              <a:rPr lang="en-US" sz="1200" dirty="0"/>
              <a:t>Researcher</a:t>
            </a:r>
          </a:p>
          <a:p>
            <a:pPr marL="285750" indent="-285750">
              <a:buFont typeface="Arial" panose="020B0604020202020204" pitchFamily="34" charset="0"/>
              <a:buChar char="•"/>
            </a:pPr>
            <a:r>
              <a:rPr lang="en-US" sz="1200" dirty="0"/>
              <a:t>Administration</a:t>
            </a:r>
          </a:p>
          <a:p>
            <a:pPr marL="285750" indent="-285750">
              <a:buFont typeface="Arial" panose="020B0604020202020204" pitchFamily="34" charset="0"/>
              <a:buChar char="•"/>
            </a:pPr>
            <a:r>
              <a:rPr lang="en-US" sz="1200" dirty="0"/>
              <a:t>Paramedic/MTA</a:t>
            </a:r>
          </a:p>
        </p:txBody>
      </p:sp>
      <p:sp>
        <p:nvSpPr>
          <p:cNvPr id="14" name="Arrow: Right 13">
            <a:extLst>
              <a:ext uri="{FF2B5EF4-FFF2-40B4-BE49-F238E27FC236}">
                <a16:creationId xmlns:a16="http://schemas.microsoft.com/office/drawing/2014/main" id="{5AFEC17D-09B1-4C1E-A0F4-75B2B9690035}"/>
              </a:ext>
            </a:extLst>
          </p:cNvPr>
          <p:cNvSpPr/>
          <p:nvPr/>
        </p:nvSpPr>
        <p:spPr>
          <a:xfrm>
            <a:off x="3964104" y="4857135"/>
            <a:ext cx="845574" cy="403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09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22</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Library Use</a:t>
            </a:r>
          </a:p>
        </p:txBody>
      </p:sp>
      <p:graphicFrame>
        <p:nvGraphicFramePr>
          <p:cNvPr id="8" name="Chart 7">
            <a:extLst>
              <a:ext uri="{FF2B5EF4-FFF2-40B4-BE49-F238E27FC236}">
                <a16:creationId xmlns:a16="http://schemas.microsoft.com/office/drawing/2014/main" id="{2D493765-D3EE-4E39-9428-43A684F06E34}"/>
              </a:ext>
            </a:extLst>
          </p:cNvPr>
          <p:cNvGraphicFramePr>
            <a:graphicFrameLocks/>
          </p:cNvGraphicFramePr>
          <p:nvPr>
            <p:extLst>
              <p:ext uri="{D42A27DB-BD31-4B8C-83A1-F6EECF244321}">
                <p14:modId xmlns:p14="http://schemas.microsoft.com/office/powerpoint/2010/main" val="3846667558"/>
              </p:ext>
            </p:extLst>
          </p:nvPr>
        </p:nvGraphicFramePr>
        <p:xfrm>
          <a:off x="742330" y="1753759"/>
          <a:ext cx="3381375" cy="2076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DEC1F8-603A-42DF-A03B-1C67A794F099}"/>
              </a:ext>
            </a:extLst>
          </p:cNvPr>
          <p:cNvGraphicFramePr>
            <a:graphicFrameLocks/>
          </p:cNvGraphicFramePr>
          <p:nvPr>
            <p:extLst>
              <p:ext uri="{D42A27DB-BD31-4B8C-83A1-F6EECF244321}">
                <p14:modId xmlns:p14="http://schemas.microsoft.com/office/powerpoint/2010/main" val="3809352704"/>
              </p:ext>
            </p:extLst>
          </p:nvPr>
        </p:nvGraphicFramePr>
        <p:xfrm>
          <a:off x="742330" y="3830209"/>
          <a:ext cx="3383280" cy="20756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62446B6-CE62-48F4-9E4C-27AD50C45157}"/>
              </a:ext>
            </a:extLst>
          </p:cNvPr>
          <p:cNvSpPr txBox="1"/>
          <p:nvPr/>
        </p:nvSpPr>
        <p:spPr>
          <a:xfrm>
            <a:off x="4698153" y="2274838"/>
            <a:ext cx="641063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Survey respondents were more likely have been to the library than to have visited the library MIV page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342 people responded to question 1, regarding physically visiting the library </a:t>
            </a:r>
          </a:p>
          <a:p>
            <a:endParaRPr lang="en-US" dirty="0"/>
          </a:p>
          <a:p>
            <a:pPr marL="285750" indent="-285750">
              <a:buFont typeface="Arial" panose="020B0604020202020204" pitchFamily="34" charset="0"/>
              <a:buChar char="•"/>
            </a:pPr>
            <a:r>
              <a:rPr lang="en-US" dirty="0"/>
              <a:t>340 people responded to question 2, regarding accessing the library MIV page </a:t>
            </a:r>
          </a:p>
        </p:txBody>
      </p:sp>
    </p:spTree>
    <p:extLst>
      <p:ext uri="{BB962C8B-B14F-4D97-AF65-F5344CB8AC3E}">
        <p14:creationId xmlns:p14="http://schemas.microsoft.com/office/powerpoint/2010/main" val="423417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23</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Library Use, Services</a:t>
            </a:r>
          </a:p>
        </p:txBody>
      </p:sp>
      <p:graphicFrame>
        <p:nvGraphicFramePr>
          <p:cNvPr id="18" name="Chart 17">
            <a:extLst>
              <a:ext uri="{FF2B5EF4-FFF2-40B4-BE49-F238E27FC236}">
                <a16:creationId xmlns:a16="http://schemas.microsoft.com/office/drawing/2014/main" id="{A4708599-3839-4C10-ADC1-5C410BCF4D09}"/>
              </a:ext>
            </a:extLst>
          </p:cNvPr>
          <p:cNvGraphicFramePr>
            <a:graphicFrameLocks/>
          </p:cNvGraphicFramePr>
          <p:nvPr>
            <p:extLst>
              <p:ext uri="{D42A27DB-BD31-4B8C-83A1-F6EECF244321}">
                <p14:modId xmlns:p14="http://schemas.microsoft.com/office/powerpoint/2010/main" val="610048110"/>
              </p:ext>
            </p:extLst>
          </p:nvPr>
        </p:nvGraphicFramePr>
        <p:xfrm>
          <a:off x="784620" y="2297839"/>
          <a:ext cx="5272087" cy="369093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03282C73-A09E-4A86-9F64-D29D920937C8}"/>
              </a:ext>
            </a:extLst>
          </p:cNvPr>
          <p:cNvSpPr txBox="1"/>
          <p:nvPr/>
        </p:nvSpPr>
        <p:spPr>
          <a:xfrm>
            <a:off x="6223819" y="2712147"/>
            <a:ext cx="527208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Responses indicate that literature searches are the service of which people are most aware and most likely to use. </a:t>
            </a:r>
          </a:p>
          <a:p>
            <a:endParaRPr lang="en-US" dirty="0"/>
          </a:p>
          <a:p>
            <a:pPr marL="285750" indent="-285750">
              <a:buFont typeface="Arial" panose="020B0604020202020204" pitchFamily="34" charset="0"/>
              <a:buChar char="•"/>
            </a:pPr>
            <a:r>
              <a:rPr lang="en-US" dirty="0"/>
              <a:t>Interlibrary loans are the second most known and used services that the library offers.</a:t>
            </a:r>
          </a:p>
          <a:p>
            <a:endParaRPr lang="en-US" dirty="0"/>
          </a:p>
          <a:p>
            <a:pPr marL="285750" indent="-285750">
              <a:buFont typeface="Arial" panose="020B0604020202020204" pitchFamily="34" charset="0"/>
              <a:buChar char="•"/>
            </a:pPr>
            <a:r>
              <a:rPr lang="en-US" dirty="0"/>
              <a:t>Almost 11% of respondents indicated that they were either unaware of the library entirely or did not use any library services.</a:t>
            </a:r>
          </a:p>
        </p:txBody>
      </p:sp>
    </p:spTree>
    <p:extLst>
      <p:ext uri="{BB962C8B-B14F-4D97-AF65-F5344CB8AC3E}">
        <p14:creationId xmlns:p14="http://schemas.microsoft.com/office/powerpoint/2010/main" val="344370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24</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Library Use, Services</a:t>
            </a:r>
          </a:p>
        </p:txBody>
      </p:sp>
      <p:sp>
        <p:nvSpPr>
          <p:cNvPr id="11" name="TextBox 10">
            <a:extLst>
              <a:ext uri="{FF2B5EF4-FFF2-40B4-BE49-F238E27FC236}">
                <a16:creationId xmlns:a16="http://schemas.microsoft.com/office/drawing/2014/main" id="{0083BE32-BBA9-492F-930E-B362F4ADA8C2}"/>
              </a:ext>
            </a:extLst>
          </p:cNvPr>
          <p:cNvSpPr txBox="1"/>
          <p:nvPr/>
        </p:nvSpPr>
        <p:spPr>
          <a:xfrm>
            <a:off x="1624712" y="4729100"/>
            <a:ext cx="2902614" cy="923330"/>
          </a:xfrm>
          <a:prstGeom prst="rect">
            <a:avLst/>
          </a:prstGeom>
          <a:noFill/>
          <a:ln>
            <a:solidFill>
              <a:schemeClr val="tx1"/>
            </a:solidFill>
          </a:ln>
        </p:spPr>
        <p:txBody>
          <a:bodyPr wrap="square" rtlCol="0">
            <a:spAutoFit/>
          </a:bodyPr>
          <a:lstStyle/>
          <a:p>
            <a:r>
              <a:rPr lang="en-US" sz="900" dirty="0"/>
              <a:t>N = 286</a:t>
            </a:r>
          </a:p>
          <a:p>
            <a:endParaRPr lang="en-US" sz="900" i="1" dirty="0"/>
          </a:p>
          <a:p>
            <a:r>
              <a:rPr lang="en-US" sz="900" i="1" dirty="0"/>
              <a:t>Most represented “Other”: </a:t>
            </a:r>
          </a:p>
          <a:p>
            <a:pPr marL="285750" indent="-285750">
              <a:buFont typeface="Arial" panose="020B0604020202020204" pitchFamily="34" charset="0"/>
              <a:buChar char="•"/>
            </a:pPr>
            <a:r>
              <a:rPr lang="en-US" sz="900" dirty="0"/>
              <a:t>None / I was not aware of the library (23)</a:t>
            </a:r>
          </a:p>
          <a:p>
            <a:pPr marL="285750" indent="-285750">
              <a:buFont typeface="Arial" panose="020B0604020202020204" pitchFamily="34" charset="0"/>
              <a:buChar char="•"/>
            </a:pPr>
            <a:r>
              <a:rPr lang="en-US" sz="900" dirty="0"/>
              <a:t>Physical space (13)</a:t>
            </a:r>
          </a:p>
          <a:p>
            <a:pPr marL="285750" indent="-285750">
              <a:buFont typeface="Arial" panose="020B0604020202020204" pitchFamily="34" charset="0"/>
              <a:buChar char="•"/>
            </a:pPr>
            <a:r>
              <a:rPr lang="en-US" sz="900" dirty="0"/>
              <a:t>Book Loan (CPR, BLS, AHA, ACLS)  (6)</a:t>
            </a:r>
          </a:p>
        </p:txBody>
      </p:sp>
      <p:sp>
        <p:nvSpPr>
          <p:cNvPr id="13" name="TextBox 12">
            <a:extLst>
              <a:ext uri="{FF2B5EF4-FFF2-40B4-BE49-F238E27FC236}">
                <a16:creationId xmlns:a16="http://schemas.microsoft.com/office/drawing/2014/main" id="{4E5F7689-85C6-4516-84E0-B6965203DC69}"/>
              </a:ext>
            </a:extLst>
          </p:cNvPr>
          <p:cNvSpPr txBox="1"/>
          <p:nvPr/>
        </p:nvSpPr>
        <p:spPr>
          <a:xfrm>
            <a:off x="7887070" y="4723180"/>
            <a:ext cx="2744923" cy="923330"/>
          </a:xfrm>
          <a:prstGeom prst="rect">
            <a:avLst/>
          </a:prstGeom>
          <a:noFill/>
          <a:ln>
            <a:solidFill>
              <a:schemeClr val="tx1"/>
            </a:solidFill>
          </a:ln>
        </p:spPr>
        <p:txBody>
          <a:bodyPr wrap="square" rtlCol="0">
            <a:spAutoFit/>
          </a:bodyPr>
          <a:lstStyle/>
          <a:p>
            <a:r>
              <a:rPr lang="en-US" sz="900" dirty="0"/>
              <a:t>N = 245</a:t>
            </a:r>
          </a:p>
          <a:p>
            <a:endParaRPr lang="en-US" sz="900" i="1" dirty="0"/>
          </a:p>
          <a:p>
            <a:r>
              <a:rPr lang="en-US" sz="900" i="1" dirty="0"/>
              <a:t>Most represented “Other”: </a:t>
            </a:r>
          </a:p>
          <a:p>
            <a:pPr marL="285750" indent="-285750">
              <a:buFont typeface="Arial" panose="020B0604020202020204" pitchFamily="34" charset="0"/>
              <a:buChar char="•"/>
            </a:pPr>
            <a:r>
              <a:rPr lang="en-US" sz="900" dirty="0"/>
              <a:t>None / I was not aware of the library (26)</a:t>
            </a:r>
          </a:p>
          <a:p>
            <a:pPr marL="285750" indent="-285750">
              <a:buFont typeface="Arial" panose="020B0604020202020204" pitchFamily="34" charset="0"/>
              <a:buChar char="•"/>
            </a:pPr>
            <a:r>
              <a:rPr lang="en-US" sz="900" dirty="0"/>
              <a:t>Physical space (10)</a:t>
            </a:r>
          </a:p>
          <a:p>
            <a:pPr marL="285750" indent="-285750">
              <a:buFont typeface="Arial" panose="020B0604020202020204" pitchFamily="34" charset="0"/>
              <a:buChar char="•"/>
            </a:pPr>
            <a:r>
              <a:rPr lang="en-US" sz="900" dirty="0"/>
              <a:t>Book Loan (CPR, BLS, AHA, ACLS)  (6)</a:t>
            </a:r>
          </a:p>
        </p:txBody>
      </p:sp>
      <p:pic>
        <p:nvPicPr>
          <p:cNvPr id="15" name="Picture 14">
            <a:extLst>
              <a:ext uri="{FF2B5EF4-FFF2-40B4-BE49-F238E27FC236}">
                <a16:creationId xmlns:a16="http://schemas.microsoft.com/office/drawing/2014/main" id="{AF8BD685-D0F1-4A1A-8BC7-BB0FAD51FE83}"/>
              </a:ext>
            </a:extLst>
          </p:cNvPr>
          <p:cNvPicPr>
            <a:picLocks noChangeAspect="1"/>
          </p:cNvPicPr>
          <p:nvPr/>
        </p:nvPicPr>
        <p:blipFill>
          <a:blip r:embed="rId2"/>
          <a:stretch>
            <a:fillRect/>
          </a:stretch>
        </p:blipFill>
        <p:spPr>
          <a:xfrm>
            <a:off x="742330" y="1900887"/>
            <a:ext cx="4667378" cy="2669247"/>
          </a:xfrm>
          <a:prstGeom prst="rect">
            <a:avLst/>
          </a:prstGeom>
          <a:ln>
            <a:solidFill>
              <a:schemeClr val="tx1"/>
            </a:solidFill>
          </a:ln>
        </p:spPr>
      </p:pic>
      <p:pic>
        <p:nvPicPr>
          <p:cNvPr id="16" name="Picture 15">
            <a:extLst>
              <a:ext uri="{FF2B5EF4-FFF2-40B4-BE49-F238E27FC236}">
                <a16:creationId xmlns:a16="http://schemas.microsoft.com/office/drawing/2014/main" id="{BB62A0CC-9E43-4CD9-9695-18C91EBE983C}"/>
              </a:ext>
            </a:extLst>
          </p:cNvPr>
          <p:cNvPicPr>
            <a:picLocks/>
          </p:cNvPicPr>
          <p:nvPr/>
        </p:nvPicPr>
        <p:blipFill>
          <a:blip r:embed="rId3"/>
          <a:stretch>
            <a:fillRect/>
          </a:stretch>
        </p:blipFill>
        <p:spPr>
          <a:xfrm>
            <a:off x="6562781" y="1900887"/>
            <a:ext cx="4667377" cy="2670048"/>
          </a:xfrm>
          <a:prstGeom prst="rect">
            <a:avLst/>
          </a:prstGeom>
          <a:ln>
            <a:solidFill>
              <a:schemeClr val="tx1"/>
            </a:solidFill>
          </a:ln>
        </p:spPr>
      </p:pic>
    </p:spTree>
    <p:extLst>
      <p:ext uri="{BB962C8B-B14F-4D97-AF65-F5344CB8AC3E}">
        <p14:creationId xmlns:p14="http://schemas.microsoft.com/office/powerpoint/2010/main" val="219911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25</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Library Use, Resources</a:t>
            </a:r>
          </a:p>
        </p:txBody>
      </p:sp>
      <p:sp>
        <p:nvSpPr>
          <p:cNvPr id="19" name="TextBox 18">
            <a:extLst>
              <a:ext uri="{FF2B5EF4-FFF2-40B4-BE49-F238E27FC236}">
                <a16:creationId xmlns:a16="http://schemas.microsoft.com/office/drawing/2014/main" id="{03282C73-A09E-4A86-9F64-D29D920937C8}"/>
              </a:ext>
            </a:extLst>
          </p:cNvPr>
          <p:cNvSpPr txBox="1"/>
          <p:nvPr/>
        </p:nvSpPr>
        <p:spPr>
          <a:xfrm>
            <a:off x="6223819" y="2712147"/>
            <a:ext cx="527208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Awareness of CINAHL, Ovid, journals (both print and electronic), UpToDate, and PubMed was high among respondents.</a:t>
            </a:r>
          </a:p>
          <a:p>
            <a:endParaRPr lang="en-US" dirty="0"/>
          </a:p>
          <a:p>
            <a:pPr marL="285750" indent="-285750">
              <a:buFont typeface="Arial" panose="020B0604020202020204" pitchFamily="34" charset="0"/>
              <a:buChar char="•"/>
            </a:pPr>
            <a:r>
              <a:rPr lang="en-US" dirty="0"/>
              <a:t>Most used resources are UpToDate (71% of respondents), PubMed (71% of respondents), and Electronic Journals (61% of respondents)</a:t>
            </a:r>
          </a:p>
          <a:p>
            <a:endParaRPr lang="en-US" dirty="0"/>
          </a:p>
          <a:p>
            <a:pPr marL="285750" indent="-285750">
              <a:buFont typeface="Arial" panose="020B0604020202020204" pitchFamily="34" charset="0"/>
              <a:buChar char="•"/>
            </a:pPr>
            <a:r>
              <a:rPr lang="en-US" dirty="0"/>
              <a:t>Almost 11% of respondents indicated that they were either unaware of the library entirely or did not use any library services.</a:t>
            </a:r>
          </a:p>
        </p:txBody>
      </p:sp>
      <p:graphicFrame>
        <p:nvGraphicFramePr>
          <p:cNvPr id="7" name="Chart 6">
            <a:extLst>
              <a:ext uri="{FF2B5EF4-FFF2-40B4-BE49-F238E27FC236}">
                <a16:creationId xmlns:a16="http://schemas.microsoft.com/office/drawing/2014/main" id="{76DDFD92-9A06-4442-8D01-4509BBDA1781}"/>
              </a:ext>
            </a:extLst>
          </p:cNvPr>
          <p:cNvGraphicFramePr>
            <a:graphicFrameLocks/>
          </p:cNvGraphicFramePr>
          <p:nvPr>
            <p:extLst>
              <p:ext uri="{D42A27DB-BD31-4B8C-83A1-F6EECF244321}">
                <p14:modId xmlns:p14="http://schemas.microsoft.com/office/powerpoint/2010/main" val="1702043394"/>
              </p:ext>
            </p:extLst>
          </p:nvPr>
        </p:nvGraphicFramePr>
        <p:xfrm>
          <a:off x="696094" y="2296220"/>
          <a:ext cx="5276088" cy="369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75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26</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Library Use, Resources</a:t>
            </a:r>
          </a:p>
        </p:txBody>
      </p:sp>
      <p:sp>
        <p:nvSpPr>
          <p:cNvPr id="11" name="TextBox 10">
            <a:extLst>
              <a:ext uri="{FF2B5EF4-FFF2-40B4-BE49-F238E27FC236}">
                <a16:creationId xmlns:a16="http://schemas.microsoft.com/office/drawing/2014/main" id="{0083BE32-BBA9-492F-930E-B362F4ADA8C2}"/>
              </a:ext>
            </a:extLst>
          </p:cNvPr>
          <p:cNvSpPr txBox="1"/>
          <p:nvPr/>
        </p:nvSpPr>
        <p:spPr>
          <a:xfrm>
            <a:off x="783724" y="5184845"/>
            <a:ext cx="4584589" cy="230832"/>
          </a:xfrm>
          <a:prstGeom prst="rect">
            <a:avLst/>
          </a:prstGeom>
          <a:noFill/>
          <a:ln>
            <a:solidFill>
              <a:schemeClr val="tx1"/>
            </a:solidFill>
          </a:ln>
        </p:spPr>
        <p:txBody>
          <a:bodyPr wrap="square" rtlCol="0">
            <a:spAutoFit/>
          </a:bodyPr>
          <a:lstStyle/>
          <a:p>
            <a:r>
              <a:rPr lang="en-US" sz="900" b="1" dirty="0"/>
              <a:t>N = 263</a:t>
            </a:r>
          </a:p>
        </p:txBody>
      </p:sp>
      <p:pic>
        <p:nvPicPr>
          <p:cNvPr id="2" name="Picture 1">
            <a:extLst>
              <a:ext uri="{FF2B5EF4-FFF2-40B4-BE49-F238E27FC236}">
                <a16:creationId xmlns:a16="http://schemas.microsoft.com/office/drawing/2014/main" id="{AC1C3BAF-D936-4C1A-99A2-F48DBD5F112E}"/>
              </a:ext>
            </a:extLst>
          </p:cNvPr>
          <p:cNvPicPr>
            <a:picLocks noChangeAspect="1"/>
          </p:cNvPicPr>
          <p:nvPr/>
        </p:nvPicPr>
        <p:blipFill>
          <a:blip r:embed="rId2"/>
          <a:stretch>
            <a:fillRect/>
          </a:stretch>
        </p:blipFill>
        <p:spPr>
          <a:xfrm>
            <a:off x="783724" y="2429214"/>
            <a:ext cx="4584589" cy="2755631"/>
          </a:xfrm>
          <a:prstGeom prst="rect">
            <a:avLst/>
          </a:prstGeom>
          <a:ln>
            <a:solidFill>
              <a:schemeClr val="tx1"/>
            </a:solidFill>
          </a:ln>
        </p:spPr>
      </p:pic>
      <p:pic>
        <p:nvPicPr>
          <p:cNvPr id="4" name="Picture 3">
            <a:extLst>
              <a:ext uri="{FF2B5EF4-FFF2-40B4-BE49-F238E27FC236}">
                <a16:creationId xmlns:a16="http://schemas.microsoft.com/office/drawing/2014/main" id="{58817034-DDE8-487A-872D-E84F79509C1F}"/>
              </a:ext>
            </a:extLst>
          </p:cNvPr>
          <p:cNvPicPr>
            <a:picLocks/>
          </p:cNvPicPr>
          <p:nvPr/>
        </p:nvPicPr>
        <p:blipFill>
          <a:blip r:embed="rId3"/>
          <a:stretch>
            <a:fillRect/>
          </a:stretch>
        </p:blipFill>
        <p:spPr>
          <a:xfrm>
            <a:off x="6557279" y="2432501"/>
            <a:ext cx="4581144" cy="2752344"/>
          </a:xfrm>
          <a:prstGeom prst="rect">
            <a:avLst/>
          </a:prstGeom>
          <a:ln>
            <a:solidFill>
              <a:schemeClr val="tx1"/>
            </a:solidFill>
          </a:ln>
        </p:spPr>
      </p:pic>
      <p:sp>
        <p:nvSpPr>
          <p:cNvPr id="12" name="TextBox 11">
            <a:extLst>
              <a:ext uri="{FF2B5EF4-FFF2-40B4-BE49-F238E27FC236}">
                <a16:creationId xmlns:a16="http://schemas.microsoft.com/office/drawing/2014/main" id="{E8765D41-46D8-4711-AD2A-B7A7348C6D7B}"/>
              </a:ext>
            </a:extLst>
          </p:cNvPr>
          <p:cNvSpPr txBox="1"/>
          <p:nvPr/>
        </p:nvSpPr>
        <p:spPr>
          <a:xfrm>
            <a:off x="6553834" y="5187864"/>
            <a:ext cx="4584589" cy="230832"/>
          </a:xfrm>
          <a:prstGeom prst="rect">
            <a:avLst/>
          </a:prstGeom>
          <a:noFill/>
          <a:ln>
            <a:solidFill>
              <a:schemeClr val="tx1"/>
            </a:solidFill>
          </a:ln>
        </p:spPr>
        <p:txBody>
          <a:bodyPr wrap="square" rtlCol="0">
            <a:spAutoFit/>
          </a:bodyPr>
          <a:lstStyle/>
          <a:p>
            <a:r>
              <a:rPr lang="en-US" sz="900" b="1" dirty="0"/>
              <a:t>N = 240</a:t>
            </a:r>
          </a:p>
        </p:txBody>
      </p:sp>
    </p:spTree>
    <p:extLst>
      <p:ext uri="{BB962C8B-B14F-4D97-AF65-F5344CB8AC3E}">
        <p14:creationId xmlns:p14="http://schemas.microsoft.com/office/powerpoint/2010/main" val="552686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27</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Physical Space</a:t>
            </a:r>
          </a:p>
        </p:txBody>
      </p:sp>
      <p:grpSp>
        <p:nvGrpSpPr>
          <p:cNvPr id="8" name="Group 7">
            <a:extLst>
              <a:ext uri="{FF2B5EF4-FFF2-40B4-BE49-F238E27FC236}">
                <a16:creationId xmlns:a16="http://schemas.microsoft.com/office/drawing/2014/main" id="{92109577-0204-417C-8769-75AEE1E79A46}"/>
              </a:ext>
            </a:extLst>
          </p:cNvPr>
          <p:cNvGrpSpPr/>
          <p:nvPr/>
        </p:nvGrpSpPr>
        <p:grpSpPr>
          <a:xfrm>
            <a:off x="742330" y="1869728"/>
            <a:ext cx="3259399" cy="1963254"/>
            <a:chOff x="742330" y="1753759"/>
            <a:chExt cx="4508815" cy="3112659"/>
          </a:xfrm>
        </p:grpSpPr>
        <p:pic>
          <p:nvPicPr>
            <p:cNvPr id="6" name="Picture 5">
              <a:extLst>
                <a:ext uri="{FF2B5EF4-FFF2-40B4-BE49-F238E27FC236}">
                  <a16:creationId xmlns:a16="http://schemas.microsoft.com/office/drawing/2014/main" id="{8EE9D3FD-3EDD-4C5A-8832-9389CE0897EC}"/>
                </a:ext>
              </a:extLst>
            </p:cNvPr>
            <p:cNvPicPr>
              <a:picLocks noChangeAspect="1"/>
            </p:cNvPicPr>
            <p:nvPr/>
          </p:nvPicPr>
          <p:blipFill>
            <a:blip r:embed="rId2"/>
            <a:stretch>
              <a:fillRect/>
            </a:stretch>
          </p:blipFill>
          <p:spPr>
            <a:xfrm>
              <a:off x="742330" y="1753759"/>
              <a:ext cx="4508815" cy="2710086"/>
            </a:xfrm>
            <a:prstGeom prst="rect">
              <a:avLst/>
            </a:prstGeom>
            <a:ln>
              <a:solidFill>
                <a:schemeClr val="tx1"/>
              </a:solidFill>
            </a:ln>
          </p:spPr>
        </p:pic>
        <p:sp>
          <p:nvSpPr>
            <p:cNvPr id="7" name="TextBox 6">
              <a:extLst>
                <a:ext uri="{FF2B5EF4-FFF2-40B4-BE49-F238E27FC236}">
                  <a16:creationId xmlns:a16="http://schemas.microsoft.com/office/drawing/2014/main" id="{B7C53985-F27C-4B6B-BABE-A807121570D6}"/>
                </a:ext>
              </a:extLst>
            </p:cNvPr>
            <p:cNvSpPr txBox="1"/>
            <p:nvPr/>
          </p:nvSpPr>
          <p:spPr>
            <a:xfrm>
              <a:off x="742330" y="4463845"/>
              <a:ext cx="4508815" cy="402573"/>
            </a:xfrm>
            <a:prstGeom prst="rect">
              <a:avLst/>
            </a:prstGeom>
            <a:noFill/>
            <a:ln>
              <a:solidFill>
                <a:schemeClr val="tx1"/>
              </a:solidFill>
            </a:ln>
          </p:spPr>
          <p:txBody>
            <a:bodyPr wrap="square" rtlCol="0">
              <a:spAutoFit/>
            </a:bodyPr>
            <a:lstStyle/>
            <a:p>
              <a:r>
                <a:rPr lang="en-US" sz="1000" dirty="0"/>
                <a:t>N = 327</a:t>
              </a:r>
            </a:p>
          </p:txBody>
        </p:sp>
      </p:grpSp>
      <p:sp>
        <p:nvSpPr>
          <p:cNvPr id="10" name="Arrow: Right 9">
            <a:extLst>
              <a:ext uri="{FF2B5EF4-FFF2-40B4-BE49-F238E27FC236}">
                <a16:creationId xmlns:a16="http://schemas.microsoft.com/office/drawing/2014/main" id="{601065D0-ED91-4DFD-8F78-C68D90B44B95}"/>
              </a:ext>
            </a:extLst>
          </p:cNvPr>
          <p:cNvSpPr/>
          <p:nvPr/>
        </p:nvSpPr>
        <p:spPr>
          <a:xfrm>
            <a:off x="4252451" y="2301609"/>
            <a:ext cx="1592826" cy="845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What is valued in physical space</a:t>
            </a:r>
          </a:p>
        </p:txBody>
      </p:sp>
      <p:graphicFrame>
        <p:nvGraphicFramePr>
          <p:cNvPr id="13" name="Chart 12">
            <a:extLst>
              <a:ext uri="{FF2B5EF4-FFF2-40B4-BE49-F238E27FC236}">
                <a16:creationId xmlns:a16="http://schemas.microsoft.com/office/drawing/2014/main" id="{7C24B2A6-83E6-4A79-BA23-3EE372F72263}"/>
              </a:ext>
            </a:extLst>
          </p:cNvPr>
          <p:cNvGraphicFramePr>
            <a:graphicFrameLocks/>
          </p:cNvGraphicFramePr>
          <p:nvPr>
            <p:extLst>
              <p:ext uri="{D42A27DB-BD31-4B8C-83A1-F6EECF244321}">
                <p14:modId xmlns:p14="http://schemas.microsoft.com/office/powerpoint/2010/main" val="459714026"/>
              </p:ext>
            </p:extLst>
          </p:nvPr>
        </p:nvGraphicFramePr>
        <p:xfrm>
          <a:off x="6095999" y="1753759"/>
          <a:ext cx="5107856" cy="312260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6E87E37-5FE6-40F7-84E7-09150DAF7F18}"/>
              </a:ext>
            </a:extLst>
          </p:cNvPr>
          <p:cNvSpPr txBox="1"/>
          <p:nvPr/>
        </p:nvSpPr>
        <p:spPr>
          <a:xfrm>
            <a:off x="668593" y="4109884"/>
            <a:ext cx="5176683"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t>Data suggests that what people are looking for in the physical space is a quiet area to complete individual work </a:t>
            </a:r>
          </a:p>
          <a:p>
            <a:pPr algn="just"/>
            <a:endParaRPr lang="en-US" dirty="0"/>
          </a:p>
          <a:p>
            <a:pPr marL="285750" indent="-285750" algn="just">
              <a:buFont typeface="Arial" panose="020B0604020202020204" pitchFamily="34" charset="0"/>
              <a:buChar char="•"/>
            </a:pPr>
            <a:r>
              <a:rPr lang="en-US" dirty="0"/>
              <a:t>Of respondents who answered “other,” 16 indicated “None / I was not aware of the library”</a:t>
            </a:r>
          </a:p>
        </p:txBody>
      </p:sp>
      <p:sp>
        <p:nvSpPr>
          <p:cNvPr id="15" name="TextBox 14">
            <a:extLst>
              <a:ext uri="{FF2B5EF4-FFF2-40B4-BE49-F238E27FC236}">
                <a16:creationId xmlns:a16="http://schemas.microsoft.com/office/drawing/2014/main" id="{0E070142-7ABD-4D5E-B6BA-ADA3D9184820}"/>
              </a:ext>
            </a:extLst>
          </p:cNvPr>
          <p:cNvSpPr txBox="1"/>
          <p:nvPr/>
        </p:nvSpPr>
        <p:spPr>
          <a:xfrm>
            <a:off x="6095998" y="4871630"/>
            <a:ext cx="5102947" cy="253916"/>
          </a:xfrm>
          <a:prstGeom prst="rect">
            <a:avLst/>
          </a:prstGeom>
          <a:noFill/>
          <a:ln>
            <a:solidFill>
              <a:schemeClr val="tx1"/>
            </a:solidFill>
          </a:ln>
        </p:spPr>
        <p:txBody>
          <a:bodyPr wrap="square" rtlCol="0">
            <a:spAutoFit/>
          </a:bodyPr>
          <a:lstStyle/>
          <a:p>
            <a:r>
              <a:rPr lang="en-US" sz="1000" dirty="0"/>
              <a:t>N = 285</a:t>
            </a:r>
          </a:p>
        </p:txBody>
      </p:sp>
    </p:spTree>
    <p:extLst>
      <p:ext uri="{BB962C8B-B14F-4D97-AF65-F5344CB8AC3E}">
        <p14:creationId xmlns:p14="http://schemas.microsoft.com/office/powerpoint/2010/main" val="242027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28</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Survey Responses – Areas for Improvement</a:t>
            </a:r>
          </a:p>
        </p:txBody>
      </p:sp>
      <p:pic>
        <p:nvPicPr>
          <p:cNvPr id="4" name="Picture 3">
            <a:extLst>
              <a:ext uri="{FF2B5EF4-FFF2-40B4-BE49-F238E27FC236}">
                <a16:creationId xmlns:a16="http://schemas.microsoft.com/office/drawing/2014/main" id="{F9A5C40F-5EC6-46C3-AC4A-DB7FDDD9B67F}"/>
              </a:ext>
            </a:extLst>
          </p:cNvPr>
          <p:cNvPicPr>
            <a:picLocks noChangeAspect="1"/>
          </p:cNvPicPr>
          <p:nvPr/>
        </p:nvPicPr>
        <p:blipFill>
          <a:blip r:embed="rId2"/>
          <a:stretch>
            <a:fillRect/>
          </a:stretch>
        </p:blipFill>
        <p:spPr>
          <a:xfrm>
            <a:off x="7499614" y="2612889"/>
            <a:ext cx="3950056" cy="1957703"/>
          </a:xfrm>
          <a:prstGeom prst="rect">
            <a:avLst/>
          </a:prstGeom>
          <a:ln>
            <a:solidFill>
              <a:schemeClr val="tx1"/>
            </a:solidFill>
          </a:ln>
        </p:spPr>
      </p:pic>
      <p:sp>
        <p:nvSpPr>
          <p:cNvPr id="9" name="TextBox 8">
            <a:extLst>
              <a:ext uri="{FF2B5EF4-FFF2-40B4-BE49-F238E27FC236}">
                <a16:creationId xmlns:a16="http://schemas.microsoft.com/office/drawing/2014/main" id="{03D659FD-A0B6-400E-85E6-38B67EB5F4A2}"/>
              </a:ext>
            </a:extLst>
          </p:cNvPr>
          <p:cNvSpPr txBox="1"/>
          <p:nvPr/>
        </p:nvSpPr>
        <p:spPr>
          <a:xfrm>
            <a:off x="7499614" y="4570592"/>
            <a:ext cx="3950056" cy="246221"/>
          </a:xfrm>
          <a:prstGeom prst="rect">
            <a:avLst/>
          </a:prstGeom>
          <a:noFill/>
          <a:ln>
            <a:solidFill>
              <a:schemeClr val="tx1"/>
            </a:solidFill>
          </a:ln>
        </p:spPr>
        <p:txBody>
          <a:bodyPr wrap="square" rtlCol="0">
            <a:spAutoFit/>
          </a:bodyPr>
          <a:lstStyle/>
          <a:p>
            <a:r>
              <a:rPr lang="en-US" sz="1000" dirty="0"/>
              <a:t>N = 152  </a:t>
            </a:r>
          </a:p>
        </p:txBody>
      </p:sp>
      <p:sp>
        <p:nvSpPr>
          <p:cNvPr id="11" name="TextBox 10">
            <a:extLst>
              <a:ext uri="{FF2B5EF4-FFF2-40B4-BE49-F238E27FC236}">
                <a16:creationId xmlns:a16="http://schemas.microsoft.com/office/drawing/2014/main" id="{E92AB956-6C83-4BD3-9E9E-40FCC75D211F}"/>
              </a:ext>
            </a:extLst>
          </p:cNvPr>
          <p:cNvSpPr txBox="1"/>
          <p:nvPr/>
        </p:nvSpPr>
        <p:spPr>
          <a:xfrm>
            <a:off x="742330" y="1781854"/>
            <a:ext cx="5987845"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Respondents strongly indicated that advertisement / employee awareness of library is essential to improvement (54%)</a:t>
            </a:r>
          </a:p>
          <a:p>
            <a:pPr algn="just"/>
            <a:endParaRPr lang="en-US" dirty="0"/>
          </a:p>
          <a:p>
            <a:pPr marL="285750" indent="-285750" algn="just">
              <a:buFont typeface="Arial" panose="020B0604020202020204" pitchFamily="34" charset="0"/>
              <a:buChar char="•"/>
            </a:pPr>
            <a:r>
              <a:rPr lang="en-US" dirty="0"/>
              <a:t>Employees indicated preference for improved access to electronic resources over access to physical space.</a:t>
            </a:r>
          </a:p>
        </p:txBody>
      </p:sp>
      <p:pic>
        <p:nvPicPr>
          <p:cNvPr id="12" name="Picture 11">
            <a:extLst>
              <a:ext uri="{FF2B5EF4-FFF2-40B4-BE49-F238E27FC236}">
                <a16:creationId xmlns:a16="http://schemas.microsoft.com/office/drawing/2014/main" id="{B805FFE8-1DC2-4A9A-BD33-E1D1FC4D2073}"/>
              </a:ext>
            </a:extLst>
          </p:cNvPr>
          <p:cNvPicPr>
            <a:picLocks noChangeAspect="1"/>
          </p:cNvPicPr>
          <p:nvPr/>
        </p:nvPicPr>
        <p:blipFill>
          <a:blip r:embed="rId3"/>
          <a:stretch>
            <a:fillRect/>
          </a:stretch>
        </p:blipFill>
        <p:spPr>
          <a:xfrm>
            <a:off x="1671478" y="3591741"/>
            <a:ext cx="4129548" cy="2482122"/>
          </a:xfrm>
          <a:prstGeom prst="rect">
            <a:avLst/>
          </a:prstGeom>
          <a:ln>
            <a:solidFill>
              <a:schemeClr val="tx1"/>
            </a:solidFill>
          </a:ln>
        </p:spPr>
      </p:pic>
      <p:sp>
        <p:nvSpPr>
          <p:cNvPr id="16" name="TextBox 15">
            <a:extLst>
              <a:ext uri="{FF2B5EF4-FFF2-40B4-BE49-F238E27FC236}">
                <a16:creationId xmlns:a16="http://schemas.microsoft.com/office/drawing/2014/main" id="{A14CD6C5-D5FE-4B5A-9616-1047F8C37A6B}"/>
              </a:ext>
            </a:extLst>
          </p:cNvPr>
          <p:cNvSpPr txBox="1"/>
          <p:nvPr/>
        </p:nvSpPr>
        <p:spPr>
          <a:xfrm>
            <a:off x="1671478" y="6064445"/>
            <a:ext cx="4129548" cy="246221"/>
          </a:xfrm>
          <a:prstGeom prst="rect">
            <a:avLst/>
          </a:prstGeom>
          <a:noFill/>
          <a:ln>
            <a:solidFill>
              <a:schemeClr val="tx1"/>
            </a:solidFill>
          </a:ln>
        </p:spPr>
        <p:txBody>
          <a:bodyPr wrap="square" rtlCol="0">
            <a:spAutoFit/>
          </a:bodyPr>
          <a:lstStyle/>
          <a:p>
            <a:r>
              <a:rPr lang="en-US" sz="1000" dirty="0"/>
              <a:t>N =150</a:t>
            </a:r>
          </a:p>
        </p:txBody>
      </p:sp>
    </p:spTree>
    <p:extLst>
      <p:ext uri="{BB962C8B-B14F-4D97-AF65-F5344CB8AC3E}">
        <p14:creationId xmlns:p14="http://schemas.microsoft.com/office/powerpoint/2010/main" val="49577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29</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Theme 3: Build awareness &amp; grow constituents.</a:t>
            </a:r>
          </a:p>
        </p:txBody>
      </p:sp>
      <p:sp>
        <p:nvSpPr>
          <p:cNvPr id="2" name="TextBox 1">
            <a:extLst>
              <a:ext uri="{FF2B5EF4-FFF2-40B4-BE49-F238E27FC236}">
                <a16:creationId xmlns:a16="http://schemas.microsoft.com/office/drawing/2014/main" id="{D0EF5D22-D7B3-4B41-8C59-F8CC0D87B37A}"/>
              </a:ext>
            </a:extLst>
          </p:cNvPr>
          <p:cNvSpPr txBox="1"/>
          <p:nvPr/>
        </p:nvSpPr>
        <p:spPr>
          <a:xfrm>
            <a:off x="742330" y="1769806"/>
            <a:ext cx="10535270" cy="4524315"/>
          </a:xfrm>
          <a:prstGeom prst="rect">
            <a:avLst/>
          </a:prstGeom>
          <a:noFill/>
        </p:spPr>
        <p:txBody>
          <a:bodyPr wrap="square" rtlCol="0">
            <a:spAutoFit/>
          </a:bodyPr>
          <a:lstStyle/>
          <a:p>
            <a:pPr marL="285750" indent="-285750">
              <a:buFont typeface="Arial" panose="020B0604020202020204" pitchFamily="34" charset="0"/>
              <a:buChar char="•"/>
            </a:pPr>
            <a:r>
              <a:rPr lang="en-US" sz="1200" dirty="0"/>
              <a:t>“To this moment I have received zero orientation to those resources [Clinical Key and UpToDate]. I have no idea what is in them.  If you want to know where to start… start with this, orientation needs to be reviewed.  How would anyone know what is there if they have never been shown?” </a:t>
            </a:r>
          </a:p>
          <a:p>
            <a:endParaRPr lang="en-US" sz="1200" dirty="0"/>
          </a:p>
          <a:p>
            <a:pPr marL="285750" indent="-285750">
              <a:buFont typeface="Arial" panose="020B0604020202020204" pitchFamily="34" charset="0"/>
              <a:buChar char="•"/>
            </a:pPr>
            <a:r>
              <a:rPr lang="en-US" sz="1200" dirty="0"/>
              <a:t>“The librarian knows so many tips and tricks that we don’t know so it’s so great to have her for that.”</a:t>
            </a:r>
          </a:p>
          <a:p>
            <a:endParaRPr lang="en-US" sz="1200" dirty="0"/>
          </a:p>
          <a:p>
            <a:pPr marL="285750" indent="-285750">
              <a:buFont typeface="Arial" panose="020B0604020202020204" pitchFamily="34" charset="0"/>
              <a:buChar char="•"/>
            </a:pPr>
            <a:r>
              <a:rPr lang="en-US" sz="1200" dirty="0"/>
              <a:t>It would be great to have mini educational sessions.  Just 30 minute sessions maybe monthly or something and you could do recorded or live WebEx on different things that the library offers or has available. The library has a wealth of knowledge that we probably don’t even know how to start taking advantage of.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“Present at large meetings (e.g. Nursing Shared Governance General session, Nurse Educators and Knowledge &amp; Innovation subcommittees)  to ensure folks are aware and utilizing this wonderful resource.”</a:t>
            </a:r>
          </a:p>
          <a:p>
            <a:endParaRPr lang="en-US" sz="1200" dirty="0"/>
          </a:p>
          <a:p>
            <a:pPr marL="285750" indent="-285750">
              <a:buFont typeface="Arial" panose="020B0604020202020204" pitchFamily="34" charset="0"/>
              <a:buChar char="•"/>
            </a:pPr>
            <a:r>
              <a:rPr lang="en-US" sz="1200" dirty="0"/>
              <a:t>“I wish there was more publicity.  I’m sure Laura is so busy during the day but there needs to be more advertising for the library.  A lot of people don’t know about it.  Literature advocacy, evidence-based practice, that type of thing is the value our library can provide.”</a:t>
            </a:r>
          </a:p>
          <a:p>
            <a:endParaRPr lang="en-US" sz="1200" dirty="0"/>
          </a:p>
          <a:p>
            <a:pPr marL="285750" indent="-285750">
              <a:buFont typeface="Arial" panose="020B0604020202020204" pitchFamily="34" charset="0"/>
              <a:buChar char="•"/>
            </a:pPr>
            <a:r>
              <a:rPr lang="en-US" sz="1200" dirty="0"/>
              <a:t>“It would be good if we could get a listing of all the journals and periodicals that the library subscribes to.”</a:t>
            </a:r>
          </a:p>
          <a:p>
            <a:endParaRPr lang="en-US" sz="1200" dirty="0"/>
          </a:p>
          <a:p>
            <a:pPr marL="285750" indent="-285750">
              <a:buFont typeface="Arial" panose="020B0604020202020204" pitchFamily="34" charset="0"/>
              <a:buChar char="•"/>
            </a:pPr>
            <a:r>
              <a:rPr lang="en-US" sz="1200" dirty="0"/>
              <a:t>“This may be silly but is the library site separate from the clinical key site?”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“Nobody talks about the library but everyone uses Up-To-Date so the library should market that.”</a:t>
            </a:r>
          </a:p>
          <a:p>
            <a:endParaRPr lang="en-US" sz="1200" dirty="0"/>
          </a:p>
          <a:p>
            <a:pPr marL="285750" indent="-285750">
              <a:buFont typeface="Arial" panose="020B0604020202020204" pitchFamily="34" charset="0"/>
              <a:buChar char="•"/>
            </a:pPr>
            <a:r>
              <a:rPr lang="en-US" sz="1200" dirty="0"/>
              <a:t>“I would start with a campaign for what is available. We have a lot of new staff and people aren't just sitting around watching the MIV so a campaign that tells people what is available would be good.” </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5172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Supportive Strategies</a:t>
            </a:r>
          </a:p>
        </p:txBody>
      </p:sp>
      <p:sp>
        <p:nvSpPr>
          <p:cNvPr id="33" name="Freeform: Shape 32">
            <a:extLst>
              <a:ext uri="{FF2B5EF4-FFF2-40B4-BE49-F238E27FC236}">
                <a16:creationId xmlns:a16="http://schemas.microsoft.com/office/drawing/2014/main" id="{7FAA2401-6FD8-4409-AC85-60DD473A00F3}"/>
              </a:ext>
            </a:extLst>
          </p:cNvPr>
          <p:cNvSpPr/>
          <p:nvPr/>
        </p:nvSpPr>
        <p:spPr>
          <a:xfrm>
            <a:off x="1159568" y="1939288"/>
            <a:ext cx="3043646" cy="2587752"/>
          </a:xfrm>
          <a:custGeom>
            <a:avLst/>
            <a:gdLst>
              <a:gd name="connsiteX0" fmla="*/ 0 w 3043646"/>
              <a:gd name="connsiteY0" fmla="*/ 0 h 2587752"/>
              <a:gd name="connsiteX1" fmla="*/ 2743200 w 3043646"/>
              <a:gd name="connsiteY1" fmla="*/ 0 h 2587752"/>
              <a:gd name="connsiteX2" fmla="*/ 2743200 w 3043646"/>
              <a:gd name="connsiteY2" fmla="*/ 854869 h 2587752"/>
              <a:gd name="connsiteX3" fmla="*/ 3043646 w 3043646"/>
              <a:gd name="connsiteY3" fmla="*/ 1156621 h 2587752"/>
              <a:gd name="connsiteX4" fmla="*/ 2743200 w 3043646"/>
              <a:gd name="connsiteY4" fmla="*/ 1458373 h 2587752"/>
              <a:gd name="connsiteX5" fmla="*/ 2743200 w 3043646"/>
              <a:gd name="connsiteY5" fmla="*/ 2286000 h 2587752"/>
              <a:gd name="connsiteX6" fmla="*/ 1672046 w 3043646"/>
              <a:gd name="connsiteY6" fmla="*/ 2286000 h 2587752"/>
              <a:gd name="connsiteX7" fmla="*/ 1371600 w 3043646"/>
              <a:gd name="connsiteY7" fmla="*/ 2587752 h 2587752"/>
              <a:gd name="connsiteX8" fmla="*/ 1071154 w 3043646"/>
              <a:gd name="connsiteY8" fmla="*/ 2286000 h 2587752"/>
              <a:gd name="connsiteX9" fmla="*/ 0 w 3043646"/>
              <a:gd name="connsiteY9" fmla="*/ 2286000 h 258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46" h="2587752">
                <a:moveTo>
                  <a:pt x="0" y="0"/>
                </a:moveTo>
                <a:lnTo>
                  <a:pt x="2743200" y="0"/>
                </a:lnTo>
                <a:lnTo>
                  <a:pt x="2743200" y="854869"/>
                </a:lnTo>
                <a:cubicBezTo>
                  <a:pt x="2909132" y="854869"/>
                  <a:pt x="3043646" y="989968"/>
                  <a:pt x="3043646" y="1156621"/>
                </a:cubicBezTo>
                <a:cubicBezTo>
                  <a:pt x="3043646" y="1323274"/>
                  <a:pt x="2909132" y="1458373"/>
                  <a:pt x="2743200" y="1458373"/>
                </a:cubicBezTo>
                <a:lnTo>
                  <a:pt x="2743200" y="2286000"/>
                </a:lnTo>
                <a:lnTo>
                  <a:pt x="1672046" y="2286000"/>
                </a:lnTo>
                <a:cubicBezTo>
                  <a:pt x="1672046" y="2452653"/>
                  <a:pt x="1537532" y="2587752"/>
                  <a:pt x="1371600" y="2587752"/>
                </a:cubicBezTo>
                <a:cubicBezTo>
                  <a:pt x="1205668" y="2587752"/>
                  <a:pt x="1071154" y="2452653"/>
                  <a:pt x="1071154" y="2286000"/>
                </a:cubicBezTo>
                <a:lnTo>
                  <a:pt x="0" y="2286000"/>
                </a:lnTo>
                <a:close/>
              </a:path>
            </a:pathLst>
          </a:custGeom>
          <a:solidFill>
            <a:srgbClr val="97CDC8"/>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245E020-D34D-4772-9006-55DE7F02511D}"/>
              </a:ext>
            </a:extLst>
          </p:cNvPr>
          <p:cNvSpPr/>
          <p:nvPr/>
        </p:nvSpPr>
        <p:spPr>
          <a:xfrm rot="10800000">
            <a:off x="1159568" y="4204917"/>
            <a:ext cx="2743200" cy="2286000"/>
          </a:xfrm>
          <a:custGeom>
            <a:avLst/>
            <a:gdLst>
              <a:gd name="connsiteX0" fmla="*/ 0 w 2743200"/>
              <a:gd name="connsiteY0" fmla="*/ 0 h 2286000"/>
              <a:gd name="connsiteX1" fmla="*/ 2743200 w 2743200"/>
              <a:gd name="connsiteY1" fmla="*/ 0 h 2286000"/>
              <a:gd name="connsiteX2" fmla="*/ 2743200 w 2743200"/>
              <a:gd name="connsiteY2" fmla="*/ 2286000 h 2286000"/>
              <a:gd name="connsiteX3" fmla="*/ 1670336 w 2743200"/>
              <a:gd name="connsiteY3" fmla="*/ 2286000 h 2286000"/>
              <a:gd name="connsiteX4" fmla="*/ 1673352 w 2743200"/>
              <a:gd name="connsiteY4" fmla="*/ 2256079 h 2286000"/>
              <a:gd name="connsiteX5" fmla="*/ 1371600 w 2743200"/>
              <a:gd name="connsiteY5" fmla="*/ 1954327 h 2286000"/>
              <a:gd name="connsiteX6" fmla="*/ 1069848 w 2743200"/>
              <a:gd name="connsiteY6" fmla="*/ 2256079 h 2286000"/>
              <a:gd name="connsiteX7" fmla="*/ 1072865 w 2743200"/>
              <a:gd name="connsiteY7" fmla="*/ 2286000 h 2286000"/>
              <a:gd name="connsiteX8" fmla="*/ 0 w 2743200"/>
              <a:gd name="connsiteY8" fmla="*/ 2286000 h 2286000"/>
              <a:gd name="connsiteX9" fmla="*/ 0 w 2743200"/>
              <a:gd name="connsiteY9" fmla="*/ 1444752 h 2286000"/>
              <a:gd name="connsiteX10" fmla="*/ 301752 w 2743200"/>
              <a:gd name="connsiteY10" fmla="*/ 1143000 h 2286000"/>
              <a:gd name="connsiteX11" fmla="*/ 0 w 2743200"/>
              <a:gd name="connsiteY11" fmla="*/ 84124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2286000">
                <a:moveTo>
                  <a:pt x="0" y="0"/>
                </a:moveTo>
                <a:lnTo>
                  <a:pt x="2743200" y="0"/>
                </a:lnTo>
                <a:lnTo>
                  <a:pt x="2743200" y="2286000"/>
                </a:lnTo>
                <a:lnTo>
                  <a:pt x="1670336" y="2286000"/>
                </a:lnTo>
                <a:lnTo>
                  <a:pt x="1673352" y="2256079"/>
                </a:lnTo>
                <a:cubicBezTo>
                  <a:pt x="1673352" y="2089426"/>
                  <a:pt x="1538253" y="1954327"/>
                  <a:pt x="1371600" y="1954327"/>
                </a:cubicBezTo>
                <a:cubicBezTo>
                  <a:pt x="1204947" y="1954327"/>
                  <a:pt x="1069848" y="2089426"/>
                  <a:pt x="1069848" y="2256079"/>
                </a:cubicBezTo>
                <a:lnTo>
                  <a:pt x="1072865" y="2286000"/>
                </a:lnTo>
                <a:lnTo>
                  <a:pt x="0" y="2286000"/>
                </a:lnTo>
                <a:lnTo>
                  <a:pt x="0" y="1444752"/>
                </a:lnTo>
                <a:cubicBezTo>
                  <a:pt x="166653" y="1444752"/>
                  <a:pt x="301752" y="1309653"/>
                  <a:pt x="301752" y="1143000"/>
                </a:cubicBezTo>
                <a:cubicBezTo>
                  <a:pt x="301752" y="976347"/>
                  <a:pt x="166653" y="841248"/>
                  <a:pt x="0" y="841248"/>
                </a:cubicBezTo>
                <a:close/>
              </a:path>
            </a:pathLst>
          </a:cu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88390B8C-70F4-448B-9CCA-2C4E371004B4}"/>
              </a:ext>
            </a:extLst>
          </p:cNvPr>
          <p:cNvSpPr/>
          <p:nvPr/>
        </p:nvSpPr>
        <p:spPr>
          <a:xfrm rot="10800000">
            <a:off x="3588825" y="3903165"/>
            <a:ext cx="3043646" cy="2587752"/>
          </a:xfrm>
          <a:custGeom>
            <a:avLst/>
            <a:gdLst>
              <a:gd name="connsiteX0" fmla="*/ 0 w 3043646"/>
              <a:gd name="connsiteY0" fmla="*/ 0 h 2587752"/>
              <a:gd name="connsiteX1" fmla="*/ 2743200 w 3043646"/>
              <a:gd name="connsiteY1" fmla="*/ 0 h 2587752"/>
              <a:gd name="connsiteX2" fmla="*/ 2743200 w 3043646"/>
              <a:gd name="connsiteY2" fmla="*/ 854869 h 2587752"/>
              <a:gd name="connsiteX3" fmla="*/ 3043646 w 3043646"/>
              <a:gd name="connsiteY3" fmla="*/ 1156621 h 2587752"/>
              <a:gd name="connsiteX4" fmla="*/ 2743200 w 3043646"/>
              <a:gd name="connsiteY4" fmla="*/ 1458373 h 2587752"/>
              <a:gd name="connsiteX5" fmla="*/ 2743200 w 3043646"/>
              <a:gd name="connsiteY5" fmla="*/ 2286000 h 2587752"/>
              <a:gd name="connsiteX6" fmla="*/ 1672046 w 3043646"/>
              <a:gd name="connsiteY6" fmla="*/ 2286000 h 2587752"/>
              <a:gd name="connsiteX7" fmla="*/ 1371600 w 3043646"/>
              <a:gd name="connsiteY7" fmla="*/ 2587752 h 2587752"/>
              <a:gd name="connsiteX8" fmla="*/ 1071154 w 3043646"/>
              <a:gd name="connsiteY8" fmla="*/ 2286000 h 2587752"/>
              <a:gd name="connsiteX9" fmla="*/ 0 w 3043646"/>
              <a:gd name="connsiteY9" fmla="*/ 2286000 h 258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46" h="2587752">
                <a:moveTo>
                  <a:pt x="0" y="0"/>
                </a:moveTo>
                <a:lnTo>
                  <a:pt x="2743200" y="0"/>
                </a:lnTo>
                <a:lnTo>
                  <a:pt x="2743200" y="854869"/>
                </a:lnTo>
                <a:cubicBezTo>
                  <a:pt x="2909132" y="854869"/>
                  <a:pt x="3043646" y="989968"/>
                  <a:pt x="3043646" y="1156621"/>
                </a:cubicBezTo>
                <a:cubicBezTo>
                  <a:pt x="3043646" y="1323274"/>
                  <a:pt x="2909132" y="1458373"/>
                  <a:pt x="2743200" y="1458373"/>
                </a:cubicBezTo>
                <a:lnTo>
                  <a:pt x="2743200" y="2286000"/>
                </a:lnTo>
                <a:lnTo>
                  <a:pt x="1672046" y="2286000"/>
                </a:lnTo>
                <a:cubicBezTo>
                  <a:pt x="1672046" y="2452653"/>
                  <a:pt x="1537532" y="2587752"/>
                  <a:pt x="1371600" y="2587752"/>
                </a:cubicBezTo>
                <a:cubicBezTo>
                  <a:pt x="1205668" y="2587752"/>
                  <a:pt x="1071154" y="2452653"/>
                  <a:pt x="1071154" y="2286000"/>
                </a:cubicBezTo>
                <a:lnTo>
                  <a:pt x="0" y="2286000"/>
                </a:lnTo>
                <a:close/>
              </a:path>
            </a:pathLst>
          </a:cu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DAE66C3-7661-4C26-B07D-5AD7F0CD0CB4}"/>
              </a:ext>
            </a:extLst>
          </p:cNvPr>
          <p:cNvSpPr/>
          <p:nvPr/>
        </p:nvSpPr>
        <p:spPr>
          <a:xfrm>
            <a:off x="3902768" y="1939288"/>
            <a:ext cx="2743200" cy="2286000"/>
          </a:xfrm>
          <a:custGeom>
            <a:avLst/>
            <a:gdLst>
              <a:gd name="connsiteX0" fmla="*/ 0 w 2743200"/>
              <a:gd name="connsiteY0" fmla="*/ 0 h 2286000"/>
              <a:gd name="connsiteX1" fmla="*/ 2743200 w 2743200"/>
              <a:gd name="connsiteY1" fmla="*/ 0 h 2286000"/>
              <a:gd name="connsiteX2" fmla="*/ 2743200 w 2743200"/>
              <a:gd name="connsiteY2" fmla="*/ 2286000 h 2286000"/>
              <a:gd name="connsiteX3" fmla="*/ 1670336 w 2743200"/>
              <a:gd name="connsiteY3" fmla="*/ 2286000 h 2286000"/>
              <a:gd name="connsiteX4" fmla="*/ 1673352 w 2743200"/>
              <a:gd name="connsiteY4" fmla="*/ 2256079 h 2286000"/>
              <a:gd name="connsiteX5" fmla="*/ 1371600 w 2743200"/>
              <a:gd name="connsiteY5" fmla="*/ 1954327 h 2286000"/>
              <a:gd name="connsiteX6" fmla="*/ 1069848 w 2743200"/>
              <a:gd name="connsiteY6" fmla="*/ 2256079 h 2286000"/>
              <a:gd name="connsiteX7" fmla="*/ 1072865 w 2743200"/>
              <a:gd name="connsiteY7" fmla="*/ 2286000 h 2286000"/>
              <a:gd name="connsiteX8" fmla="*/ 0 w 2743200"/>
              <a:gd name="connsiteY8" fmla="*/ 2286000 h 2286000"/>
              <a:gd name="connsiteX9" fmla="*/ 0 w 2743200"/>
              <a:gd name="connsiteY9" fmla="*/ 1444752 h 2286000"/>
              <a:gd name="connsiteX10" fmla="*/ 301752 w 2743200"/>
              <a:gd name="connsiteY10" fmla="*/ 1143000 h 2286000"/>
              <a:gd name="connsiteX11" fmla="*/ 0 w 2743200"/>
              <a:gd name="connsiteY11" fmla="*/ 84124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2286000">
                <a:moveTo>
                  <a:pt x="0" y="0"/>
                </a:moveTo>
                <a:lnTo>
                  <a:pt x="2743200" y="0"/>
                </a:lnTo>
                <a:lnTo>
                  <a:pt x="2743200" y="2286000"/>
                </a:lnTo>
                <a:lnTo>
                  <a:pt x="1670336" y="2286000"/>
                </a:lnTo>
                <a:lnTo>
                  <a:pt x="1673352" y="2256079"/>
                </a:lnTo>
                <a:cubicBezTo>
                  <a:pt x="1673352" y="2089426"/>
                  <a:pt x="1538253" y="1954327"/>
                  <a:pt x="1371600" y="1954327"/>
                </a:cubicBezTo>
                <a:cubicBezTo>
                  <a:pt x="1204947" y="1954327"/>
                  <a:pt x="1069848" y="2089426"/>
                  <a:pt x="1069848" y="2256079"/>
                </a:cubicBezTo>
                <a:lnTo>
                  <a:pt x="1072865" y="2286000"/>
                </a:lnTo>
                <a:lnTo>
                  <a:pt x="0" y="2286000"/>
                </a:lnTo>
                <a:lnTo>
                  <a:pt x="0" y="1444752"/>
                </a:lnTo>
                <a:cubicBezTo>
                  <a:pt x="166653" y="1444752"/>
                  <a:pt x="301752" y="1309653"/>
                  <a:pt x="301752" y="1143000"/>
                </a:cubicBezTo>
                <a:cubicBezTo>
                  <a:pt x="301752" y="976347"/>
                  <a:pt x="166653" y="841248"/>
                  <a:pt x="0" y="841248"/>
                </a:cubicBezTo>
                <a:close/>
              </a:path>
            </a:pathLst>
          </a:custGeom>
          <a:solidFill>
            <a:srgbClr val="CBE0DE"/>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AA5B9E3E-031F-4A9D-8C7E-0233CACFDFD0}"/>
              </a:ext>
            </a:extLst>
          </p:cNvPr>
          <p:cNvSpPr txBox="1"/>
          <p:nvPr/>
        </p:nvSpPr>
        <p:spPr>
          <a:xfrm>
            <a:off x="1488392" y="2469516"/>
            <a:ext cx="2100432" cy="1200329"/>
          </a:xfrm>
          <a:prstGeom prst="rect">
            <a:avLst/>
          </a:prstGeom>
          <a:noFill/>
        </p:spPr>
        <p:txBody>
          <a:bodyPr wrap="square" rtlCol="0">
            <a:spAutoFit/>
          </a:bodyPr>
          <a:lstStyle/>
          <a:p>
            <a:pPr algn="ctr"/>
            <a:r>
              <a:rPr lang="en-US" dirty="0"/>
              <a:t>Transform physical presence at MetroHealth W. 25</a:t>
            </a:r>
            <a:r>
              <a:rPr lang="en-US" baseline="30000" dirty="0"/>
              <a:t>th</a:t>
            </a:r>
            <a:r>
              <a:rPr lang="en-US" dirty="0"/>
              <a:t> campus</a:t>
            </a:r>
          </a:p>
        </p:txBody>
      </p:sp>
      <p:sp>
        <p:nvSpPr>
          <p:cNvPr id="48" name="TextBox 47">
            <a:extLst>
              <a:ext uri="{FF2B5EF4-FFF2-40B4-BE49-F238E27FC236}">
                <a16:creationId xmlns:a16="http://schemas.microsoft.com/office/drawing/2014/main" id="{76198575-6248-48B7-8E9B-61C117CF2A4A}"/>
              </a:ext>
            </a:extLst>
          </p:cNvPr>
          <p:cNvSpPr txBox="1"/>
          <p:nvPr/>
        </p:nvSpPr>
        <p:spPr>
          <a:xfrm>
            <a:off x="4231592" y="2759122"/>
            <a:ext cx="2100432" cy="646331"/>
          </a:xfrm>
          <a:prstGeom prst="rect">
            <a:avLst/>
          </a:prstGeom>
          <a:noFill/>
        </p:spPr>
        <p:txBody>
          <a:bodyPr wrap="square" rtlCol="0">
            <a:spAutoFit/>
          </a:bodyPr>
          <a:lstStyle/>
          <a:p>
            <a:pPr algn="ctr"/>
            <a:r>
              <a:rPr lang="en-US" dirty="0"/>
              <a:t>Grow awareness &amp; reach</a:t>
            </a:r>
          </a:p>
        </p:txBody>
      </p:sp>
      <p:sp>
        <p:nvSpPr>
          <p:cNvPr id="49" name="TextBox 48">
            <a:extLst>
              <a:ext uri="{FF2B5EF4-FFF2-40B4-BE49-F238E27FC236}">
                <a16:creationId xmlns:a16="http://schemas.microsoft.com/office/drawing/2014/main" id="{1B1A44F2-5A0B-484D-9831-D71FF9D0A01C}"/>
              </a:ext>
            </a:extLst>
          </p:cNvPr>
          <p:cNvSpPr txBox="1"/>
          <p:nvPr/>
        </p:nvSpPr>
        <p:spPr>
          <a:xfrm>
            <a:off x="4224152" y="4982557"/>
            <a:ext cx="2100432" cy="646331"/>
          </a:xfrm>
          <a:prstGeom prst="rect">
            <a:avLst/>
          </a:prstGeom>
          <a:noFill/>
        </p:spPr>
        <p:txBody>
          <a:bodyPr wrap="square" rtlCol="0">
            <a:spAutoFit/>
          </a:bodyPr>
          <a:lstStyle/>
          <a:p>
            <a:pPr algn="ctr"/>
            <a:r>
              <a:rPr lang="en-US" dirty="0"/>
              <a:t>Evolve virtual operations</a:t>
            </a:r>
          </a:p>
        </p:txBody>
      </p:sp>
      <p:sp>
        <p:nvSpPr>
          <p:cNvPr id="50" name="TextBox 49">
            <a:extLst>
              <a:ext uri="{FF2B5EF4-FFF2-40B4-BE49-F238E27FC236}">
                <a16:creationId xmlns:a16="http://schemas.microsoft.com/office/drawing/2014/main" id="{DE50122C-9BB9-4010-84F6-B5D4122526FE}"/>
              </a:ext>
            </a:extLst>
          </p:cNvPr>
          <p:cNvSpPr txBox="1"/>
          <p:nvPr/>
        </p:nvSpPr>
        <p:spPr>
          <a:xfrm>
            <a:off x="1474895" y="4982556"/>
            <a:ext cx="2100432" cy="923330"/>
          </a:xfrm>
          <a:prstGeom prst="rect">
            <a:avLst/>
          </a:prstGeom>
          <a:noFill/>
        </p:spPr>
        <p:txBody>
          <a:bodyPr wrap="square" rtlCol="0">
            <a:spAutoFit/>
          </a:bodyPr>
          <a:lstStyle/>
          <a:p>
            <a:pPr algn="ctr"/>
            <a:r>
              <a:rPr lang="en-US" dirty="0"/>
              <a:t>Augment with high-value research support</a:t>
            </a:r>
          </a:p>
        </p:txBody>
      </p:sp>
      <p:sp>
        <p:nvSpPr>
          <p:cNvPr id="51" name="TextBox 50">
            <a:extLst>
              <a:ext uri="{FF2B5EF4-FFF2-40B4-BE49-F238E27FC236}">
                <a16:creationId xmlns:a16="http://schemas.microsoft.com/office/drawing/2014/main" id="{9DFA8CC8-68C1-4DFE-BE4E-3A4019731222}"/>
              </a:ext>
            </a:extLst>
          </p:cNvPr>
          <p:cNvSpPr txBox="1"/>
          <p:nvPr/>
        </p:nvSpPr>
        <p:spPr>
          <a:xfrm>
            <a:off x="6921280" y="3523152"/>
            <a:ext cx="4676503" cy="1200329"/>
          </a:xfrm>
          <a:prstGeom prst="rect">
            <a:avLst/>
          </a:prstGeom>
          <a:noFill/>
          <a:ln>
            <a:solidFill>
              <a:schemeClr val="tx1"/>
            </a:solidFill>
          </a:ln>
        </p:spPr>
        <p:txBody>
          <a:bodyPr wrap="square" rtlCol="0">
            <a:spAutoFit/>
          </a:bodyPr>
          <a:lstStyle/>
          <a:p>
            <a:r>
              <a:rPr lang="en-US" dirty="0"/>
              <a:t>Each strategic recommendation supports the other recommendations.  The successful  implementation of any recommendation reinforces the other recommendations.</a:t>
            </a:r>
          </a:p>
        </p:txBody>
      </p:sp>
    </p:spTree>
    <p:extLst>
      <p:ext uri="{BB962C8B-B14F-4D97-AF65-F5344CB8AC3E}">
        <p14:creationId xmlns:p14="http://schemas.microsoft.com/office/powerpoint/2010/main" val="378077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30</a:t>
            </a:fld>
            <a:endParaRPr lang="en-US"/>
          </a:p>
        </p:txBody>
      </p:sp>
      <p:sp>
        <p:nvSpPr>
          <p:cNvPr id="2" name="TextBox 1">
            <a:extLst>
              <a:ext uri="{FF2B5EF4-FFF2-40B4-BE49-F238E27FC236}">
                <a16:creationId xmlns:a16="http://schemas.microsoft.com/office/drawing/2014/main" id="{D0EF5D22-D7B3-4B41-8C59-F8CC0D87B37A}"/>
              </a:ext>
            </a:extLst>
          </p:cNvPr>
          <p:cNvSpPr txBox="1"/>
          <p:nvPr/>
        </p:nvSpPr>
        <p:spPr>
          <a:xfrm>
            <a:off x="742330" y="1769806"/>
            <a:ext cx="10535270"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“I don’t know anything about the library, besides where it is.”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am doing a presentation in a few weeks and working with someone from Johns Hopkins and she was using a medical librarian to do a literature search which I didn’t even think to do.  It would be great if that were something our librarians could do.”</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“Occasionally I will send an electronic request. My experience was fine.  It was something I suspect most of the faculty in my department do not know is available to them.  Some of it is just getting the word out about what resources are available.”</a:t>
            </a:r>
          </a:p>
          <a:p>
            <a:pPr marL="285750" indent="-285750">
              <a:buFont typeface="Arial" panose="020B0604020202020204" pitchFamily="34" charset="0"/>
              <a:buChar char="•"/>
            </a:pPr>
            <a:endParaRPr lang="en-US" sz="1200" dirty="0"/>
          </a:p>
        </p:txBody>
      </p:sp>
      <p:sp>
        <p:nvSpPr>
          <p:cNvPr id="7" name="Text Placeholder 2">
            <a:extLst>
              <a:ext uri="{FF2B5EF4-FFF2-40B4-BE49-F238E27FC236}">
                <a16:creationId xmlns:a16="http://schemas.microsoft.com/office/drawing/2014/main" id="{06189508-E730-489F-8511-B7A27DEEA4F2}"/>
              </a:ext>
            </a:extLst>
          </p:cNvPr>
          <p:cNvSpPr txBox="1">
            <a:spLocks/>
          </p:cNvSpPr>
          <p:nvPr/>
        </p:nvSpPr>
        <p:spPr>
          <a:xfrm>
            <a:off x="742330" y="1177497"/>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Theme 3: Build awareness &amp; grow constituents.</a:t>
            </a:r>
          </a:p>
        </p:txBody>
      </p:sp>
    </p:spTree>
    <p:extLst>
      <p:ext uri="{BB962C8B-B14F-4D97-AF65-F5344CB8AC3E}">
        <p14:creationId xmlns:p14="http://schemas.microsoft.com/office/powerpoint/2010/main" val="388832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31</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889366"/>
            <a:ext cx="9778186" cy="576262"/>
          </a:xfrm>
        </p:spPr>
        <p:txBody>
          <a:bodyPr/>
          <a:lstStyle/>
          <a:p>
            <a:r>
              <a:rPr lang="en-US" sz="2400" dirty="0">
                <a:solidFill>
                  <a:srgbClr val="004C97"/>
                </a:solidFill>
              </a:rPr>
              <a:t>Theme 4:  </a:t>
            </a:r>
            <a:r>
              <a:rPr lang="en-US" sz="2400" dirty="0"/>
              <a:t>Improve educational support by expanding the personal research resources</a:t>
            </a:r>
            <a:endParaRPr lang="en-US" sz="2400" dirty="0">
              <a:solidFill>
                <a:srgbClr val="004C97"/>
              </a:solidFill>
            </a:endParaRPr>
          </a:p>
        </p:txBody>
      </p:sp>
      <p:sp>
        <p:nvSpPr>
          <p:cNvPr id="2" name="TextBox 1">
            <a:extLst>
              <a:ext uri="{FF2B5EF4-FFF2-40B4-BE49-F238E27FC236}">
                <a16:creationId xmlns:a16="http://schemas.microsoft.com/office/drawing/2014/main" id="{9F39709A-6943-40B4-92D9-A7A222632D2D}"/>
              </a:ext>
            </a:extLst>
          </p:cNvPr>
          <p:cNvSpPr txBox="1"/>
          <p:nvPr/>
        </p:nvSpPr>
        <p:spPr>
          <a:xfrm>
            <a:off x="678426" y="1651819"/>
            <a:ext cx="10835148" cy="5355312"/>
          </a:xfrm>
          <a:prstGeom prst="rect">
            <a:avLst/>
          </a:prstGeom>
          <a:noFill/>
        </p:spPr>
        <p:txBody>
          <a:bodyPr wrap="square" rtlCol="0">
            <a:spAutoFit/>
          </a:bodyPr>
          <a:lstStyle/>
          <a:p>
            <a:pPr marL="285750" indent="-285750">
              <a:buFont typeface="Arial" panose="020B0604020202020204" pitchFamily="34" charset="0"/>
              <a:buChar char="•"/>
            </a:pPr>
            <a:r>
              <a:rPr lang="en-US" sz="1200" dirty="0"/>
              <a:t>“Mostly I need help with things like Zoom, WebEx, and Excel.  I would love to take classes on this and I think the library should host.”</a:t>
            </a:r>
          </a:p>
          <a:p>
            <a:endParaRPr lang="en-US" sz="1200" dirty="0"/>
          </a:p>
          <a:p>
            <a:pPr marL="285750" indent="-285750">
              <a:buFont typeface="Arial" panose="020B0604020202020204" pitchFamily="34" charset="0"/>
              <a:buChar char="•"/>
            </a:pPr>
            <a:r>
              <a:rPr lang="en-US" sz="1200" dirty="0"/>
              <a:t>“Lessons on how to do a PubMed search or something would be helpful.  Physicians would benefit more if the librarians taught more.”</a:t>
            </a:r>
          </a:p>
          <a:p>
            <a:endParaRPr lang="en-US" sz="1200" dirty="0"/>
          </a:p>
          <a:p>
            <a:pPr marL="285750" indent="-285750">
              <a:buFont typeface="Arial" panose="020B0604020202020204" pitchFamily="34" charset="0"/>
              <a:buChar char="•"/>
            </a:pPr>
            <a:r>
              <a:rPr lang="en-US" sz="1200" dirty="0"/>
              <a:t>“I’m oftentimes stuck when we’re rounding or discussing a case and a question comes up and there is a relative inability to use a smartphone to get an answer.  There is obviously a curricular need too.”</a:t>
            </a:r>
          </a:p>
          <a:p>
            <a:endParaRPr lang="en-US" sz="1200" dirty="0"/>
          </a:p>
          <a:p>
            <a:pPr marL="285750" indent="-285750">
              <a:buFont typeface="Arial" panose="020B0604020202020204" pitchFamily="34" charset="0"/>
              <a:buChar char="•"/>
            </a:pPr>
            <a:r>
              <a:rPr lang="en-US" sz="1200" dirty="0"/>
              <a:t>“The librarian is really helpful with searches or doing a search for me… always really responsive.”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“It’s an interesting idea to have a more clinically minded librarian.”</a:t>
            </a:r>
          </a:p>
          <a:p>
            <a:endParaRPr lang="en-US" sz="1200" dirty="0"/>
          </a:p>
          <a:p>
            <a:pPr marL="285750" indent="-285750">
              <a:buFont typeface="Arial" panose="020B0604020202020204" pitchFamily="34" charset="0"/>
              <a:buChar char="•"/>
            </a:pPr>
            <a:r>
              <a:rPr lang="en-US" sz="1200" dirty="0"/>
              <a:t>“I wish we had more Laura Fraters”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would be more inclined to send our staff nurses to the librarian if there were more librarians.”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“I'd like to see them do some workshops maybe in conjunction with LEAP for the Microsoft suite.”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“Having librarian support to get through IRB or to find articles or to help brainstorm research would be really helpful.”</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want to talk about allies and high-yield investments and that’s because I’ve been a part of small library teams as well.  I would call them superusers maybe but what I mean by that is that they are people that other people will come to for help. For example, spend time with the chief resident, because they will influence a lot of people.”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one thing I see for the future of the chief librarian is not only to be a facilitator for research but also to be an educator.  Not just an educator on research materials but also other products like Outlook, Excel, PowerPoint, etcetera.”</a:t>
            </a:r>
          </a:p>
          <a:p>
            <a:endParaRPr lang="en-US" sz="1200" dirty="0"/>
          </a:p>
          <a:p>
            <a:endParaRPr lang="en-US" sz="1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3208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F19-0BE4-4409-99FA-2A25D3674E4D}"/>
              </a:ext>
            </a:extLst>
          </p:cNvPr>
          <p:cNvSpPr>
            <a:spLocks noGrp="1"/>
          </p:cNvSpPr>
          <p:nvPr>
            <p:ph type="ctrTitle"/>
          </p:nvPr>
        </p:nvSpPr>
        <p:spPr/>
        <p:txBody>
          <a:bodyPr/>
          <a:lstStyle/>
          <a:p>
            <a:r>
              <a:rPr lang="en-US" dirty="0"/>
              <a:t>Interview Methodology &amp; Responses</a:t>
            </a:r>
          </a:p>
        </p:txBody>
      </p:sp>
    </p:spTree>
    <p:extLst>
      <p:ext uri="{BB962C8B-B14F-4D97-AF65-F5344CB8AC3E}">
        <p14:creationId xmlns:p14="http://schemas.microsoft.com/office/powerpoint/2010/main" val="161462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33</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7161139" cy="576262"/>
          </a:xfrm>
        </p:spPr>
        <p:txBody>
          <a:bodyPr/>
          <a:lstStyle/>
          <a:p>
            <a:r>
              <a:rPr lang="en-US" sz="2400" dirty="0">
                <a:solidFill>
                  <a:srgbClr val="004C97"/>
                </a:solidFill>
              </a:rPr>
              <a:t>Interviews – Respondents</a:t>
            </a:r>
          </a:p>
        </p:txBody>
      </p:sp>
      <p:sp>
        <p:nvSpPr>
          <p:cNvPr id="7" name="TextBox 6">
            <a:extLst>
              <a:ext uri="{FF2B5EF4-FFF2-40B4-BE49-F238E27FC236}">
                <a16:creationId xmlns:a16="http://schemas.microsoft.com/office/drawing/2014/main" id="{49CDCCA5-7D68-4FB6-AE3C-FD8C602417FF}"/>
              </a:ext>
            </a:extLst>
          </p:cNvPr>
          <p:cNvSpPr txBox="1"/>
          <p:nvPr/>
        </p:nvSpPr>
        <p:spPr>
          <a:xfrm>
            <a:off x="816077" y="1734095"/>
            <a:ext cx="1055984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Interviewed 43 stakeholders, including board members, MetroHealth employees, and industry leaders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Interviews were conducted in group format or individually, depending on availability </a:t>
            </a:r>
          </a:p>
          <a:p>
            <a:endParaRPr lang="en-US" dirty="0"/>
          </a:p>
          <a:p>
            <a:pPr marL="285750" indent="-285750">
              <a:buFont typeface="Arial" panose="020B0604020202020204" pitchFamily="34" charset="0"/>
              <a:buChar char="•"/>
            </a:pPr>
            <a:r>
              <a:rPr lang="en-US" dirty="0"/>
              <a:t>All interviewees were asked the same set of questions, based on their grouping (i.e. internal / external)</a:t>
            </a:r>
          </a:p>
          <a:p>
            <a:endParaRPr lang="en-US" dirty="0"/>
          </a:p>
          <a:p>
            <a:pPr marL="285750" indent="-285750">
              <a:buFont typeface="Arial" panose="020B0604020202020204" pitchFamily="34" charset="0"/>
              <a:buChar char="•"/>
            </a:pPr>
            <a:r>
              <a:rPr lang="en-US" dirty="0"/>
              <a:t>If an interview could not be conducted, questions were sent electronically</a:t>
            </a:r>
          </a:p>
          <a:p>
            <a:endParaRPr lang="en-US" dirty="0"/>
          </a:p>
        </p:txBody>
      </p:sp>
    </p:spTree>
    <p:extLst>
      <p:ext uri="{BB962C8B-B14F-4D97-AF65-F5344CB8AC3E}">
        <p14:creationId xmlns:p14="http://schemas.microsoft.com/office/powerpoint/2010/main" val="275228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34</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Theme 1: Transform for future.</a:t>
            </a:r>
          </a:p>
        </p:txBody>
      </p:sp>
      <p:sp>
        <p:nvSpPr>
          <p:cNvPr id="2" name="TextBox 1">
            <a:extLst>
              <a:ext uri="{FF2B5EF4-FFF2-40B4-BE49-F238E27FC236}">
                <a16:creationId xmlns:a16="http://schemas.microsoft.com/office/drawing/2014/main" id="{626D2553-8B18-404E-B208-65291443CBD4}"/>
              </a:ext>
            </a:extLst>
          </p:cNvPr>
          <p:cNvSpPr txBox="1"/>
          <p:nvPr/>
        </p:nvSpPr>
        <p:spPr>
          <a:xfrm>
            <a:off x="742330" y="1591526"/>
            <a:ext cx="10672922" cy="4247317"/>
          </a:xfrm>
          <a:prstGeom prst="rect">
            <a:avLst/>
          </a:prstGeom>
          <a:noFill/>
        </p:spPr>
        <p:txBody>
          <a:bodyPr wrap="square" rtlCol="0">
            <a:spAutoFit/>
          </a:bodyPr>
          <a:lstStyle/>
          <a:p>
            <a:pPr marL="285750" indent="-285750">
              <a:buFont typeface="Arial" panose="020B0604020202020204" pitchFamily="34" charset="0"/>
              <a:buChar char="•"/>
            </a:pPr>
            <a:r>
              <a:rPr lang="en-US" sz="1200" dirty="0"/>
              <a:t>“If and when I have gone upstairs everything looks really dated.”</a:t>
            </a:r>
          </a:p>
          <a:p>
            <a:endParaRPr lang="en-US" sz="1200" dirty="0"/>
          </a:p>
          <a:p>
            <a:pPr marL="285750" indent="-285750">
              <a:buFont typeface="Arial" panose="020B0604020202020204" pitchFamily="34" charset="0"/>
              <a:buChar char="•"/>
            </a:pPr>
            <a:r>
              <a:rPr lang="en-US" sz="1200" dirty="0"/>
              <a:t>“With the new building it would be good to have some common workspaces and meeting spaces.”</a:t>
            </a:r>
          </a:p>
          <a:p>
            <a:endParaRPr lang="en-US" sz="1200" dirty="0"/>
          </a:p>
          <a:p>
            <a:pPr marL="285750" indent="-285750">
              <a:buFont typeface="Arial" panose="020B0604020202020204" pitchFamily="34" charset="0"/>
              <a:buChar char="•"/>
            </a:pPr>
            <a:r>
              <a:rPr lang="en-US" sz="1200" dirty="0"/>
              <a:t>“I will say over the years, as one can imagine, it is used less and less as online resources become more and more common.  The textbooks that are up there are so out of date I don’t know why they aren’t in the trash.  It doesn’t have a modern feel and I don’t know what it is really used for anymore.” </a:t>
            </a:r>
          </a:p>
          <a:p>
            <a:endParaRPr lang="en-US" sz="1200" dirty="0"/>
          </a:p>
          <a:p>
            <a:pPr marL="285750" indent="-285750">
              <a:buFont typeface="Arial" panose="020B0604020202020204" pitchFamily="34" charset="0"/>
              <a:buChar char="•"/>
            </a:pPr>
            <a:r>
              <a:rPr lang="en-US" sz="1200" dirty="0"/>
              <a:t>“The library needs to be a source of information that is not readily available to you.  Now it needs to be electronic in your hand and that means two things, one I need to have those applications, but I also need to know how to use it.  The Case building – the library has no books which is the first thing you notice.” </a:t>
            </a:r>
          </a:p>
          <a:p>
            <a:endParaRPr lang="en-US" sz="1200" dirty="0"/>
          </a:p>
          <a:p>
            <a:pPr marL="285750" indent="-285750">
              <a:buFont typeface="Arial" panose="020B0604020202020204" pitchFamily="34" charset="0"/>
              <a:buChar char="•"/>
            </a:pPr>
            <a:r>
              <a:rPr lang="en-US" sz="1200" dirty="0"/>
              <a:t>“Most journals can be found online which I do all the time.  The online journals are really available to anyone, so the utility of a conventional library is gone and it’s really not needed.  The only opinion I have to voice is that we need to have a modern medical library. I don’t want to call it just medical because it serves more than that but it needs to be modern.”</a:t>
            </a:r>
          </a:p>
          <a:p>
            <a:endParaRPr lang="en-US" sz="1200" dirty="0"/>
          </a:p>
          <a:p>
            <a:pPr marL="285750" indent="-285750">
              <a:buFont typeface="Arial" panose="020B0604020202020204" pitchFamily="34" charset="0"/>
              <a:buChar char="•"/>
            </a:pPr>
            <a:r>
              <a:rPr lang="en-US" sz="1200" dirty="0"/>
              <a:t>“I think we should have a virtual library and maybe we have a learning center which could be a part of the library that serves anyone who works at MetroHealth.”</a:t>
            </a:r>
          </a:p>
          <a:p>
            <a:endParaRPr lang="en-US" sz="1200" dirty="0"/>
          </a:p>
          <a:p>
            <a:pPr marL="285750" indent="-285750">
              <a:buFont typeface="Arial" panose="020B0604020202020204" pitchFamily="34" charset="0"/>
              <a:buChar char="•"/>
            </a:pPr>
            <a:r>
              <a:rPr lang="en-US" sz="1200" dirty="0"/>
              <a:t>“All of that is going to be gone when we build the new hospital, so we do need some space for learning.  A mixed use area would be good.”</a:t>
            </a:r>
          </a:p>
          <a:p>
            <a:endParaRPr lang="en-US" sz="1200" dirty="0"/>
          </a:p>
          <a:p>
            <a:pPr marL="285750" indent="-285750">
              <a:buFont typeface="Arial" panose="020B0604020202020204" pitchFamily="34" charset="0"/>
              <a:buChar char="•"/>
            </a:pPr>
            <a:r>
              <a:rPr lang="en-US" sz="1200" dirty="0"/>
              <a:t>“We’ve got to modernize.  What will a library look like in 10 years? Is it even a place? How does the librarian engage?”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41390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35</a:t>
            </a:fld>
            <a:endParaRPr lang="en-US"/>
          </a:p>
        </p:txBody>
      </p:sp>
      <p:sp>
        <p:nvSpPr>
          <p:cNvPr id="2" name="TextBox 1">
            <a:extLst>
              <a:ext uri="{FF2B5EF4-FFF2-40B4-BE49-F238E27FC236}">
                <a16:creationId xmlns:a16="http://schemas.microsoft.com/office/drawing/2014/main" id="{626D2553-8B18-404E-B208-65291443CBD4}"/>
              </a:ext>
            </a:extLst>
          </p:cNvPr>
          <p:cNvSpPr txBox="1"/>
          <p:nvPr/>
        </p:nvSpPr>
        <p:spPr>
          <a:xfrm>
            <a:off x="742330" y="1670184"/>
            <a:ext cx="10672922" cy="3877985"/>
          </a:xfrm>
          <a:prstGeom prst="rect">
            <a:avLst/>
          </a:prstGeom>
          <a:noFill/>
        </p:spPr>
        <p:txBody>
          <a:bodyPr wrap="square" rtlCol="0">
            <a:spAutoFit/>
          </a:bodyPr>
          <a:lstStyle/>
          <a:p>
            <a:pPr marL="285750" indent="-285750">
              <a:buFont typeface="Arial" panose="020B0604020202020204" pitchFamily="34" charset="0"/>
              <a:buChar char="•"/>
            </a:pPr>
            <a:r>
              <a:rPr lang="en-US" sz="1200" dirty="0"/>
              <a:t>“I think it would be awesome to implement evidence-based practice at the beside. I'm biased because that's my job but I do think that is critical. We have a wealth of information. It would be so powerful if we could use the library resources to improve outcomes for our patients.”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library should continue to support the patient care research and education needs of the MetroHealth System.”</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“This is an opportunity for a bigger and better presence.  Everyone has to think about their footprint in the new hospital.  The minute we fail we will not be credible.  If we can perform electronically and fast then we will be a resource.  We need to be able to respond quickly.  Sometimes we can’t respond for 24-48 hours and we have to be faster.  This is an opportunity for us.”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“With the towers coming down it will be even more necessary for the residents to have library space.  Right now the residents have a spacious lounge which I think they use a lot and it has computers but I doubt that will exist in the new hospital so we need to be mindful of that.”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“Frankly, it’s absolutely true that you don’t need any physical space for the library.  Half the time when people came to the library they were just coming to rest or print.”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“Seamless access to information is the most important thing.  For the physical space, we are one of the only quiet places in the hospital.”</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“You will see a change in space need for resources but you will never see a change in need for space to learn and collaborate.  People space is more important than stuff space.”</a:t>
            </a:r>
          </a:p>
          <a:p>
            <a:endParaRPr lang="en-US" dirty="0"/>
          </a:p>
        </p:txBody>
      </p:sp>
      <p:sp>
        <p:nvSpPr>
          <p:cNvPr id="7" name="Text Placeholder 2">
            <a:extLst>
              <a:ext uri="{FF2B5EF4-FFF2-40B4-BE49-F238E27FC236}">
                <a16:creationId xmlns:a16="http://schemas.microsoft.com/office/drawing/2014/main" id="{10A1FBBA-5CD7-4544-A814-E7485B671786}"/>
              </a:ext>
            </a:extLst>
          </p:cNvPr>
          <p:cNvSpPr txBox="1">
            <a:spLocks/>
          </p:cNvSpPr>
          <p:nvPr/>
        </p:nvSpPr>
        <p:spPr>
          <a:xfrm>
            <a:off x="742330" y="1105222"/>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Theme 1: Transform for future.</a:t>
            </a:r>
          </a:p>
        </p:txBody>
      </p:sp>
    </p:spTree>
    <p:extLst>
      <p:ext uri="{BB962C8B-B14F-4D97-AF65-F5344CB8AC3E}">
        <p14:creationId xmlns:p14="http://schemas.microsoft.com/office/powerpoint/2010/main" val="7633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36</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Theme 2: Improve self-serve operations.</a:t>
            </a:r>
          </a:p>
        </p:txBody>
      </p:sp>
      <p:sp>
        <p:nvSpPr>
          <p:cNvPr id="2" name="TextBox 1">
            <a:extLst>
              <a:ext uri="{FF2B5EF4-FFF2-40B4-BE49-F238E27FC236}">
                <a16:creationId xmlns:a16="http://schemas.microsoft.com/office/drawing/2014/main" id="{9FE2AE89-E0D3-4476-B0A0-910B0DF33F5D}"/>
              </a:ext>
            </a:extLst>
          </p:cNvPr>
          <p:cNvSpPr txBox="1"/>
          <p:nvPr/>
        </p:nvSpPr>
        <p:spPr>
          <a:xfrm>
            <a:off x="648929" y="1753759"/>
            <a:ext cx="10884310" cy="5078313"/>
          </a:xfrm>
          <a:prstGeom prst="rect">
            <a:avLst/>
          </a:prstGeom>
          <a:noFill/>
        </p:spPr>
        <p:txBody>
          <a:bodyPr wrap="square" rtlCol="0">
            <a:spAutoFit/>
          </a:bodyPr>
          <a:lstStyle/>
          <a:p>
            <a:pPr marL="285750" indent="-285750">
              <a:buFont typeface="Arial" panose="020B0604020202020204" pitchFamily="34" charset="0"/>
              <a:buChar char="•"/>
            </a:pPr>
            <a:r>
              <a:rPr lang="en-US" sz="1200" dirty="0"/>
              <a:t>“It’s never had good nursing resources for us.  I have tried to use the library resources, but the search data bases that we have as far as nursing there just isn’t a lot of full access to anything.  You need to order them which is okay, and they usually get here in a few days but if I’m trying to get something quickly obviously it doesn’t work.”</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“One improvement I would like to see is being able to access different sources of information without having to go through Laura.  I don’t mind going to Laura but sometimes it would be more efficient to just do it myself.  Other libraries seem a lot easier to use than ours.”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“For our library it seems like I need to go through so many steps and I could do some of it on my own if we had more access.  As Shelly said, Laura is very </a:t>
            </a:r>
            <a:r>
              <a:rPr lang="en-US" sz="1200" dirty="0" err="1"/>
              <a:t>very</a:t>
            </a:r>
            <a:r>
              <a:rPr lang="en-US" sz="1200" dirty="0"/>
              <a:t> helpful but it just would be easier if we had more access.”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“Sometimes staff gets frustrated with the Brittingham Library SharePoint.  Maybe they found an article but they can’t get it to download and they just give up.  It’s not really user friendly so that’s the biggest thing.”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“Evidence based practice is so important.  Looking in the literature, seeing the most cutting edge treatments – and we should be researching that on our own but if we can’t access the articles it’s just too frustrating.”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“Streamlining the access would make it much more user friendly.  It’s frustrating when I get notifications about a certain number of paid articles or whatever.  I’m looking for something more streamlined.”</a:t>
            </a:r>
          </a:p>
          <a:p>
            <a:endParaRPr lang="en-US" sz="1200" dirty="0"/>
          </a:p>
          <a:p>
            <a:pPr marL="285750" indent="-285750">
              <a:buFont typeface="Arial" panose="020B0604020202020204" pitchFamily="34" charset="0"/>
              <a:buChar char="•"/>
            </a:pPr>
            <a:r>
              <a:rPr lang="en-US" sz="1200" dirty="0"/>
              <a:t>“When it [online resources] works it’s good, but it often doesn’t work really well.  It’s clunky and you have to go through a bunch of steps.  The interface is cumbersome, and I find for my purposes that the range of journals available is somewhat narrow.”  </a:t>
            </a:r>
          </a:p>
          <a:p>
            <a:endParaRPr lang="en-US" sz="1200" dirty="0"/>
          </a:p>
          <a:p>
            <a:pPr marL="285750" indent="-285750">
              <a:buFont typeface="Arial" panose="020B0604020202020204" pitchFamily="34" charset="0"/>
              <a:buChar char="•"/>
            </a:pPr>
            <a:r>
              <a:rPr lang="en-US" sz="1200" dirty="0"/>
              <a:t>“The library search is not the best. It's not intuitive like Google. It's not like you do one click and you're in that journal.”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293910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37</a:t>
            </a:fld>
            <a:endParaRPr lang="en-US"/>
          </a:p>
        </p:txBody>
      </p:sp>
      <p:sp>
        <p:nvSpPr>
          <p:cNvPr id="2" name="TextBox 1">
            <a:extLst>
              <a:ext uri="{FF2B5EF4-FFF2-40B4-BE49-F238E27FC236}">
                <a16:creationId xmlns:a16="http://schemas.microsoft.com/office/drawing/2014/main" id="{9FE2AE89-E0D3-4476-B0A0-910B0DF33F5D}"/>
              </a:ext>
            </a:extLst>
          </p:cNvPr>
          <p:cNvSpPr txBox="1"/>
          <p:nvPr/>
        </p:nvSpPr>
        <p:spPr>
          <a:xfrm>
            <a:off x="648929" y="1753759"/>
            <a:ext cx="10884310" cy="1477328"/>
          </a:xfrm>
          <a:prstGeom prst="rect">
            <a:avLst/>
          </a:prstGeom>
          <a:noFill/>
        </p:spPr>
        <p:txBody>
          <a:bodyPr wrap="square" rtlCol="0">
            <a:spAutoFit/>
          </a:bodyPr>
          <a:lstStyle/>
          <a:p>
            <a:pPr marL="285750" indent="-285750">
              <a:buFont typeface="Arial" panose="020B0604020202020204" pitchFamily="34" charset="0"/>
              <a:buChar char="•"/>
            </a:pPr>
            <a:r>
              <a:rPr lang="en-US" sz="1200" dirty="0"/>
              <a:t>“It's like a utility you just want it to work.”</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“Our pages should help us get to the right place to get the information quickly.  Sending a request off is fine but I really just need the information right away.”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200" dirty="0"/>
          </a:p>
        </p:txBody>
      </p:sp>
      <p:sp>
        <p:nvSpPr>
          <p:cNvPr id="7" name="Text Placeholder 2">
            <a:extLst>
              <a:ext uri="{FF2B5EF4-FFF2-40B4-BE49-F238E27FC236}">
                <a16:creationId xmlns:a16="http://schemas.microsoft.com/office/drawing/2014/main" id="{3D7203C8-9AFC-4288-B3F1-74C3D4AB0DA5}"/>
              </a:ext>
            </a:extLst>
          </p:cNvPr>
          <p:cNvSpPr txBox="1">
            <a:spLocks/>
          </p:cNvSpPr>
          <p:nvPr/>
        </p:nvSpPr>
        <p:spPr>
          <a:xfrm>
            <a:off x="742330" y="1177497"/>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4C97"/>
                </a:solidFill>
              </a:rPr>
              <a:t>Theme 2: Improve self-serve operations.</a:t>
            </a:r>
            <a:endParaRPr lang="en-US" sz="2400" dirty="0">
              <a:solidFill>
                <a:srgbClr val="004C97"/>
              </a:solidFill>
            </a:endParaRPr>
          </a:p>
        </p:txBody>
      </p:sp>
    </p:spTree>
    <p:extLst>
      <p:ext uri="{BB962C8B-B14F-4D97-AF65-F5344CB8AC3E}">
        <p14:creationId xmlns:p14="http://schemas.microsoft.com/office/powerpoint/2010/main" val="168538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38</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1177497"/>
            <a:ext cx="9778186" cy="576262"/>
          </a:xfrm>
        </p:spPr>
        <p:txBody>
          <a:bodyPr/>
          <a:lstStyle/>
          <a:p>
            <a:r>
              <a:rPr lang="en-US" sz="2400" dirty="0">
                <a:solidFill>
                  <a:srgbClr val="004C97"/>
                </a:solidFill>
              </a:rPr>
              <a:t>Theme 3: Build awareness &amp; grow constituents.</a:t>
            </a:r>
          </a:p>
        </p:txBody>
      </p:sp>
      <p:sp>
        <p:nvSpPr>
          <p:cNvPr id="2" name="TextBox 1">
            <a:extLst>
              <a:ext uri="{FF2B5EF4-FFF2-40B4-BE49-F238E27FC236}">
                <a16:creationId xmlns:a16="http://schemas.microsoft.com/office/drawing/2014/main" id="{D0EF5D22-D7B3-4B41-8C59-F8CC0D87B37A}"/>
              </a:ext>
            </a:extLst>
          </p:cNvPr>
          <p:cNvSpPr txBox="1"/>
          <p:nvPr/>
        </p:nvSpPr>
        <p:spPr>
          <a:xfrm>
            <a:off x="742330" y="1769806"/>
            <a:ext cx="10535270" cy="4524315"/>
          </a:xfrm>
          <a:prstGeom prst="rect">
            <a:avLst/>
          </a:prstGeom>
          <a:noFill/>
        </p:spPr>
        <p:txBody>
          <a:bodyPr wrap="square" rtlCol="0">
            <a:spAutoFit/>
          </a:bodyPr>
          <a:lstStyle/>
          <a:p>
            <a:pPr marL="285750" indent="-285750">
              <a:buFont typeface="Arial" panose="020B0604020202020204" pitchFamily="34" charset="0"/>
              <a:buChar char="•"/>
            </a:pPr>
            <a:r>
              <a:rPr lang="en-US" sz="1200" dirty="0"/>
              <a:t>“To this moment I have received zero orientation to those resources [Clinical Key and UpToDate]. I have no idea what is in them.  If you want to know where to start… start with this, orientation needs to be reviewed.  How would anyone know what is there if they have never been shown?” </a:t>
            </a:r>
          </a:p>
          <a:p>
            <a:endParaRPr lang="en-US" sz="1200" dirty="0"/>
          </a:p>
          <a:p>
            <a:pPr marL="285750" indent="-285750">
              <a:buFont typeface="Arial" panose="020B0604020202020204" pitchFamily="34" charset="0"/>
              <a:buChar char="•"/>
            </a:pPr>
            <a:r>
              <a:rPr lang="en-US" sz="1200" dirty="0"/>
              <a:t>“The librarian knows so many tips and tricks that we don’t know so it’s so great to have her for that.”</a:t>
            </a:r>
          </a:p>
          <a:p>
            <a:endParaRPr lang="en-US" sz="1200" dirty="0"/>
          </a:p>
          <a:p>
            <a:pPr marL="285750" indent="-285750">
              <a:buFont typeface="Arial" panose="020B0604020202020204" pitchFamily="34" charset="0"/>
              <a:buChar char="•"/>
            </a:pPr>
            <a:r>
              <a:rPr lang="en-US" sz="1200" dirty="0"/>
              <a:t>It would be great to have mini educational sessions.  Just 30 minute sessions maybe monthly or something and you could do recorded or live WebEx on different things that the library offers or has available. The library has a wealth of knowledge that we probably don’t even know how to start taking advantage of.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“Present at large meetings (e.g. Nursing Shared Governance General session, Nurse Educators and Knowledge &amp; Innovation subcommittees)  to ensure folks are aware and utilizing this wonderful resource.”</a:t>
            </a:r>
          </a:p>
          <a:p>
            <a:endParaRPr lang="en-US" sz="1200" dirty="0"/>
          </a:p>
          <a:p>
            <a:pPr marL="285750" indent="-285750">
              <a:buFont typeface="Arial" panose="020B0604020202020204" pitchFamily="34" charset="0"/>
              <a:buChar char="•"/>
            </a:pPr>
            <a:r>
              <a:rPr lang="en-US" sz="1200" dirty="0"/>
              <a:t>“I wish there was more publicity.  I’m sure Laura is so busy during the day but there needs to be more advertising for the library.  A lot of people don’t know about it.  Literature advocacy, evidence-based practice, that type of thing is the value our library can provide.”</a:t>
            </a:r>
          </a:p>
          <a:p>
            <a:endParaRPr lang="en-US" sz="1200" dirty="0"/>
          </a:p>
          <a:p>
            <a:pPr marL="285750" indent="-285750">
              <a:buFont typeface="Arial" panose="020B0604020202020204" pitchFamily="34" charset="0"/>
              <a:buChar char="•"/>
            </a:pPr>
            <a:r>
              <a:rPr lang="en-US" sz="1200" dirty="0"/>
              <a:t>“It would be good if we could get a listing of all the journals and periodicals that the library subscribes to.”</a:t>
            </a:r>
          </a:p>
          <a:p>
            <a:endParaRPr lang="en-US" sz="1200" dirty="0"/>
          </a:p>
          <a:p>
            <a:pPr marL="285750" indent="-285750">
              <a:buFont typeface="Arial" panose="020B0604020202020204" pitchFamily="34" charset="0"/>
              <a:buChar char="•"/>
            </a:pPr>
            <a:r>
              <a:rPr lang="en-US" sz="1200" dirty="0"/>
              <a:t>“This may be silly but is the library site separate from the clinical key site?”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“Nobody talks about the library but everyone uses Up-To-Date so the library should market that.”</a:t>
            </a:r>
          </a:p>
          <a:p>
            <a:endParaRPr lang="en-US" sz="1200" dirty="0"/>
          </a:p>
          <a:p>
            <a:pPr marL="285750" indent="-285750">
              <a:buFont typeface="Arial" panose="020B0604020202020204" pitchFamily="34" charset="0"/>
              <a:buChar char="•"/>
            </a:pPr>
            <a:r>
              <a:rPr lang="en-US" sz="1200" dirty="0"/>
              <a:t>“I would start with a campaign for what is available. We have a lot of new staff and people aren't just sitting around watching the MIV so a campaign that tells people what is available would be good.” </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3453721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39</a:t>
            </a:fld>
            <a:endParaRPr lang="en-US"/>
          </a:p>
        </p:txBody>
      </p:sp>
      <p:sp>
        <p:nvSpPr>
          <p:cNvPr id="2" name="TextBox 1">
            <a:extLst>
              <a:ext uri="{FF2B5EF4-FFF2-40B4-BE49-F238E27FC236}">
                <a16:creationId xmlns:a16="http://schemas.microsoft.com/office/drawing/2014/main" id="{D0EF5D22-D7B3-4B41-8C59-F8CC0D87B37A}"/>
              </a:ext>
            </a:extLst>
          </p:cNvPr>
          <p:cNvSpPr txBox="1"/>
          <p:nvPr/>
        </p:nvSpPr>
        <p:spPr>
          <a:xfrm>
            <a:off x="742330" y="1769806"/>
            <a:ext cx="10535270"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“I don’t know anything about the library, besides where it is.”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am doing a presentation in a few weeks and working with someone from Johns Hopkins and she was using a medical librarian to do a literature search which I didn’t even think to do.  It would be great if that were something our librarians could do.”</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“Occasionally I will send an electronic request. My experience was fine.  It was something I suspect most of the faculty in my department do not know is available to them.  Some of it is just getting the word out about what resources are available.”</a:t>
            </a:r>
          </a:p>
          <a:p>
            <a:pPr marL="285750" indent="-285750">
              <a:buFont typeface="Arial" panose="020B0604020202020204" pitchFamily="34" charset="0"/>
              <a:buChar char="•"/>
            </a:pPr>
            <a:endParaRPr lang="en-US" sz="1200" dirty="0"/>
          </a:p>
        </p:txBody>
      </p:sp>
      <p:sp>
        <p:nvSpPr>
          <p:cNvPr id="7" name="Text Placeholder 2">
            <a:extLst>
              <a:ext uri="{FF2B5EF4-FFF2-40B4-BE49-F238E27FC236}">
                <a16:creationId xmlns:a16="http://schemas.microsoft.com/office/drawing/2014/main" id="{06189508-E730-489F-8511-B7A27DEEA4F2}"/>
              </a:ext>
            </a:extLst>
          </p:cNvPr>
          <p:cNvSpPr txBox="1">
            <a:spLocks/>
          </p:cNvSpPr>
          <p:nvPr/>
        </p:nvSpPr>
        <p:spPr>
          <a:xfrm>
            <a:off x="742330" y="1177497"/>
            <a:ext cx="9778186" cy="576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4C97"/>
                </a:solidFill>
              </a:rPr>
              <a:t>Theme 3: Build awareness &amp; grow constituents.</a:t>
            </a:r>
          </a:p>
        </p:txBody>
      </p:sp>
    </p:spTree>
    <p:extLst>
      <p:ext uri="{BB962C8B-B14F-4D97-AF65-F5344CB8AC3E}">
        <p14:creationId xmlns:p14="http://schemas.microsoft.com/office/powerpoint/2010/main" val="128100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4</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958235"/>
            <a:ext cx="9778186" cy="576262"/>
          </a:xfrm>
        </p:spPr>
        <p:txBody>
          <a:bodyPr/>
          <a:lstStyle/>
          <a:p>
            <a:r>
              <a:rPr lang="en-US" sz="2400" dirty="0">
                <a:solidFill>
                  <a:srgbClr val="004C97"/>
                </a:solidFill>
              </a:rPr>
              <a:t>Transform physical presence</a:t>
            </a:r>
          </a:p>
        </p:txBody>
      </p:sp>
      <p:grpSp>
        <p:nvGrpSpPr>
          <p:cNvPr id="11" name="Group 10">
            <a:extLst>
              <a:ext uri="{FF2B5EF4-FFF2-40B4-BE49-F238E27FC236}">
                <a16:creationId xmlns:a16="http://schemas.microsoft.com/office/drawing/2014/main" id="{462A0DA2-3AEE-428F-B8BD-1B5BCD936DE9}"/>
              </a:ext>
            </a:extLst>
          </p:cNvPr>
          <p:cNvGrpSpPr/>
          <p:nvPr/>
        </p:nvGrpSpPr>
        <p:grpSpPr>
          <a:xfrm>
            <a:off x="9411713" y="292507"/>
            <a:ext cx="2411692" cy="1785320"/>
            <a:chOff x="711152" y="1821723"/>
            <a:chExt cx="3043646" cy="2587752"/>
          </a:xfrm>
        </p:grpSpPr>
        <p:sp>
          <p:nvSpPr>
            <p:cNvPr id="19" name="Freeform: Shape 18">
              <a:extLst>
                <a:ext uri="{FF2B5EF4-FFF2-40B4-BE49-F238E27FC236}">
                  <a16:creationId xmlns:a16="http://schemas.microsoft.com/office/drawing/2014/main" id="{4038B6EE-2CA3-40B1-9369-828A5A6C376D}"/>
                </a:ext>
              </a:extLst>
            </p:cNvPr>
            <p:cNvSpPr/>
            <p:nvPr/>
          </p:nvSpPr>
          <p:spPr>
            <a:xfrm>
              <a:off x="711152" y="1821723"/>
              <a:ext cx="3043646" cy="2587752"/>
            </a:xfrm>
            <a:custGeom>
              <a:avLst/>
              <a:gdLst>
                <a:gd name="connsiteX0" fmla="*/ 0 w 3043646"/>
                <a:gd name="connsiteY0" fmla="*/ 0 h 2587752"/>
                <a:gd name="connsiteX1" fmla="*/ 2743200 w 3043646"/>
                <a:gd name="connsiteY1" fmla="*/ 0 h 2587752"/>
                <a:gd name="connsiteX2" fmla="*/ 2743200 w 3043646"/>
                <a:gd name="connsiteY2" fmla="*/ 854869 h 2587752"/>
                <a:gd name="connsiteX3" fmla="*/ 3043646 w 3043646"/>
                <a:gd name="connsiteY3" fmla="*/ 1156621 h 2587752"/>
                <a:gd name="connsiteX4" fmla="*/ 2743200 w 3043646"/>
                <a:gd name="connsiteY4" fmla="*/ 1458373 h 2587752"/>
                <a:gd name="connsiteX5" fmla="*/ 2743200 w 3043646"/>
                <a:gd name="connsiteY5" fmla="*/ 2286000 h 2587752"/>
                <a:gd name="connsiteX6" fmla="*/ 1672046 w 3043646"/>
                <a:gd name="connsiteY6" fmla="*/ 2286000 h 2587752"/>
                <a:gd name="connsiteX7" fmla="*/ 1371600 w 3043646"/>
                <a:gd name="connsiteY7" fmla="*/ 2587752 h 2587752"/>
                <a:gd name="connsiteX8" fmla="*/ 1071154 w 3043646"/>
                <a:gd name="connsiteY8" fmla="*/ 2286000 h 2587752"/>
                <a:gd name="connsiteX9" fmla="*/ 0 w 3043646"/>
                <a:gd name="connsiteY9" fmla="*/ 2286000 h 258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46" h="2587752">
                  <a:moveTo>
                    <a:pt x="0" y="0"/>
                  </a:moveTo>
                  <a:lnTo>
                    <a:pt x="2743200" y="0"/>
                  </a:lnTo>
                  <a:lnTo>
                    <a:pt x="2743200" y="854869"/>
                  </a:lnTo>
                  <a:cubicBezTo>
                    <a:pt x="2909132" y="854869"/>
                    <a:pt x="3043646" y="989968"/>
                    <a:pt x="3043646" y="1156621"/>
                  </a:cubicBezTo>
                  <a:cubicBezTo>
                    <a:pt x="3043646" y="1323274"/>
                    <a:pt x="2909132" y="1458373"/>
                    <a:pt x="2743200" y="1458373"/>
                  </a:cubicBezTo>
                  <a:lnTo>
                    <a:pt x="2743200" y="2286000"/>
                  </a:lnTo>
                  <a:lnTo>
                    <a:pt x="1672046" y="2286000"/>
                  </a:lnTo>
                  <a:cubicBezTo>
                    <a:pt x="1672046" y="2452653"/>
                    <a:pt x="1537532" y="2587752"/>
                    <a:pt x="1371600" y="2587752"/>
                  </a:cubicBezTo>
                  <a:cubicBezTo>
                    <a:pt x="1205668" y="2587752"/>
                    <a:pt x="1071154" y="2452653"/>
                    <a:pt x="1071154" y="2286000"/>
                  </a:cubicBezTo>
                  <a:lnTo>
                    <a:pt x="0" y="2286000"/>
                  </a:lnTo>
                  <a:close/>
                </a:path>
              </a:pathLst>
            </a:custGeom>
            <a:solidFill>
              <a:srgbClr val="97CDC8"/>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extLst>
                <a:ext uri="{FF2B5EF4-FFF2-40B4-BE49-F238E27FC236}">
                  <a16:creationId xmlns:a16="http://schemas.microsoft.com/office/drawing/2014/main" id="{E071935F-C72D-495D-9282-E71404107ADB}"/>
                </a:ext>
              </a:extLst>
            </p:cNvPr>
            <p:cNvSpPr txBox="1"/>
            <p:nvPr/>
          </p:nvSpPr>
          <p:spPr>
            <a:xfrm>
              <a:off x="1039976" y="2351951"/>
              <a:ext cx="2100432" cy="646331"/>
            </a:xfrm>
            <a:prstGeom prst="rect">
              <a:avLst/>
            </a:prstGeom>
            <a:noFill/>
          </p:spPr>
          <p:txBody>
            <a:bodyPr wrap="square" rtlCol="0">
              <a:spAutoFit/>
            </a:bodyPr>
            <a:lstStyle/>
            <a:p>
              <a:pPr algn="ctr"/>
              <a:r>
                <a:rPr lang="en-US" sz="1200" dirty="0"/>
                <a:t>Transform physical presence at MetroHealth W. 25</a:t>
              </a:r>
              <a:r>
                <a:rPr lang="en-US" sz="1200" baseline="30000" dirty="0"/>
                <a:t>th</a:t>
              </a:r>
              <a:r>
                <a:rPr lang="en-US" sz="1200" dirty="0"/>
                <a:t> campus</a:t>
              </a:r>
            </a:p>
          </p:txBody>
        </p:sp>
      </p:grpSp>
      <p:sp>
        <p:nvSpPr>
          <p:cNvPr id="14" name="TextBox 13">
            <a:extLst>
              <a:ext uri="{FF2B5EF4-FFF2-40B4-BE49-F238E27FC236}">
                <a16:creationId xmlns:a16="http://schemas.microsoft.com/office/drawing/2014/main" id="{16E3BD6E-D037-4A07-9745-BF97D0B59E97}"/>
              </a:ext>
            </a:extLst>
          </p:cNvPr>
          <p:cNvSpPr txBox="1"/>
          <p:nvPr/>
        </p:nvSpPr>
        <p:spPr>
          <a:xfrm>
            <a:off x="1110342" y="2156093"/>
            <a:ext cx="5440680" cy="3416320"/>
          </a:xfrm>
          <a:prstGeom prst="rect">
            <a:avLst/>
          </a:prstGeom>
          <a:solidFill>
            <a:srgbClr val="97CDC8"/>
          </a:solidFill>
          <a:ln>
            <a:solidFill>
              <a:schemeClr val="tx1"/>
            </a:solidFill>
          </a:ln>
        </p:spPr>
        <p:txBody>
          <a:bodyPr wrap="square" rtlCol="0">
            <a:spAutoFit/>
          </a:bodyPr>
          <a:lstStyle/>
          <a:p>
            <a:r>
              <a:rPr lang="en-US" b="1" dirty="0"/>
              <a:t>Transform Physical Presence</a:t>
            </a:r>
          </a:p>
          <a:p>
            <a:endParaRPr lang="en-US" b="1" dirty="0"/>
          </a:p>
          <a:p>
            <a:r>
              <a:rPr lang="en-US" i="1" dirty="0"/>
              <a:t>Challenge: </a:t>
            </a:r>
            <a:r>
              <a:rPr lang="en-US" dirty="0"/>
              <a:t>W. 25</a:t>
            </a:r>
            <a:r>
              <a:rPr lang="en-US" baseline="30000" dirty="0"/>
              <a:t>th</a:t>
            </a:r>
            <a:r>
              <a:rPr lang="en-US" dirty="0"/>
              <a:t> campus is transforming and as a result the contiguous footprint of the library will change.  </a:t>
            </a:r>
            <a:endParaRPr lang="en-US" i="1" dirty="0"/>
          </a:p>
          <a:p>
            <a:endParaRPr lang="en-US" b="1" dirty="0"/>
          </a:p>
          <a:p>
            <a:r>
              <a:rPr lang="en-US" i="1" dirty="0"/>
              <a:t>Key Insights:</a:t>
            </a:r>
          </a:p>
          <a:p>
            <a:pPr marL="285750" indent="-285750">
              <a:buFont typeface="Arial" panose="020B0604020202020204" pitchFamily="34" charset="0"/>
              <a:buChar char="•"/>
            </a:pPr>
            <a:r>
              <a:rPr lang="en-US" dirty="0"/>
              <a:t>Improved virtual resources are preferred to improvements in physical space</a:t>
            </a:r>
          </a:p>
          <a:p>
            <a:pPr marL="285750" indent="-285750">
              <a:buFont typeface="Arial" panose="020B0604020202020204" pitchFamily="34" charset="0"/>
              <a:buChar char="•"/>
            </a:pPr>
            <a:r>
              <a:rPr lang="en-US" dirty="0"/>
              <a:t>Space for people is preferred to space for “stuff”</a:t>
            </a:r>
          </a:p>
          <a:p>
            <a:pPr marL="285750" indent="-285750">
              <a:buFont typeface="Arial" panose="020B0604020202020204" pitchFamily="34" charset="0"/>
              <a:buChar char="•"/>
            </a:pPr>
            <a:r>
              <a:rPr lang="en-US" dirty="0"/>
              <a:t>Individual study areas and group meeting areas are top priorities for users </a:t>
            </a:r>
          </a:p>
        </p:txBody>
      </p:sp>
      <p:sp>
        <p:nvSpPr>
          <p:cNvPr id="15" name="Rectangle 14">
            <a:extLst>
              <a:ext uri="{FF2B5EF4-FFF2-40B4-BE49-F238E27FC236}">
                <a16:creationId xmlns:a16="http://schemas.microsoft.com/office/drawing/2014/main" id="{038AFCFD-DC1F-4F2D-BC0E-8679999E9ABE}"/>
              </a:ext>
            </a:extLst>
          </p:cNvPr>
          <p:cNvSpPr/>
          <p:nvPr/>
        </p:nvSpPr>
        <p:spPr>
          <a:xfrm>
            <a:off x="6690726" y="2414653"/>
            <a:ext cx="3628109" cy="13909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evolving virtual operations by 1) enhancing electronic resources, and 2) empowering employees to use self-service options</a:t>
            </a:r>
          </a:p>
        </p:txBody>
      </p:sp>
      <p:sp>
        <p:nvSpPr>
          <p:cNvPr id="27" name="Rectangle 26">
            <a:extLst>
              <a:ext uri="{FF2B5EF4-FFF2-40B4-BE49-F238E27FC236}">
                <a16:creationId xmlns:a16="http://schemas.microsoft.com/office/drawing/2014/main" id="{E57893ED-8B80-494B-AA66-F2192757922B}"/>
              </a:ext>
            </a:extLst>
          </p:cNvPr>
          <p:cNvSpPr/>
          <p:nvPr/>
        </p:nvSpPr>
        <p:spPr>
          <a:xfrm>
            <a:off x="6690726" y="3932768"/>
            <a:ext cx="3628109" cy="13909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augmentation with high-value research support by evolving to a virtual partner offering concierge services.</a:t>
            </a:r>
          </a:p>
        </p:txBody>
      </p:sp>
    </p:spTree>
    <p:extLst>
      <p:ext uri="{BB962C8B-B14F-4D97-AF65-F5344CB8AC3E}">
        <p14:creationId xmlns:p14="http://schemas.microsoft.com/office/powerpoint/2010/main" val="196192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40</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889366"/>
            <a:ext cx="9778186" cy="576262"/>
          </a:xfrm>
        </p:spPr>
        <p:txBody>
          <a:bodyPr/>
          <a:lstStyle/>
          <a:p>
            <a:r>
              <a:rPr lang="en-US" sz="2400" dirty="0">
                <a:solidFill>
                  <a:srgbClr val="004C97"/>
                </a:solidFill>
              </a:rPr>
              <a:t>Theme 4:  </a:t>
            </a:r>
            <a:r>
              <a:rPr lang="en-US" sz="2400" dirty="0"/>
              <a:t>Improve educational support by expanding the personal research resources</a:t>
            </a:r>
            <a:endParaRPr lang="en-US" sz="2400" dirty="0">
              <a:solidFill>
                <a:srgbClr val="004C97"/>
              </a:solidFill>
            </a:endParaRPr>
          </a:p>
        </p:txBody>
      </p:sp>
      <p:sp>
        <p:nvSpPr>
          <p:cNvPr id="2" name="TextBox 1">
            <a:extLst>
              <a:ext uri="{FF2B5EF4-FFF2-40B4-BE49-F238E27FC236}">
                <a16:creationId xmlns:a16="http://schemas.microsoft.com/office/drawing/2014/main" id="{9F39709A-6943-40B4-92D9-A7A222632D2D}"/>
              </a:ext>
            </a:extLst>
          </p:cNvPr>
          <p:cNvSpPr txBox="1"/>
          <p:nvPr/>
        </p:nvSpPr>
        <p:spPr>
          <a:xfrm>
            <a:off x="678426" y="1651819"/>
            <a:ext cx="10835148" cy="5355312"/>
          </a:xfrm>
          <a:prstGeom prst="rect">
            <a:avLst/>
          </a:prstGeom>
          <a:noFill/>
        </p:spPr>
        <p:txBody>
          <a:bodyPr wrap="square" rtlCol="0">
            <a:spAutoFit/>
          </a:bodyPr>
          <a:lstStyle/>
          <a:p>
            <a:pPr marL="285750" indent="-285750">
              <a:buFont typeface="Arial" panose="020B0604020202020204" pitchFamily="34" charset="0"/>
              <a:buChar char="•"/>
            </a:pPr>
            <a:r>
              <a:rPr lang="en-US" sz="1200" dirty="0"/>
              <a:t>“Mostly I need help with things like Zoom, WebEx, and Excel.  I would love to take classes on this and I think the library should host.”</a:t>
            </a:r>
          </a:p>
          <a:p>
            <a:endParaRPr lang="en-US" sz="1200" dirty="0"/>
          </a:p>
          <a:p>
            <a:pPr marL="285750" indent="-285750">
              <a:buFont typeface="Arial" panose="020B0604020202020204" pitchFamily="34" charset="0"/>
              <a:buChar char="•"/>
            </a:pPr>
            <a:r>
              <a:rPr lang="en-US" sz="1200" dirty="0"/>
              <a:t>“Lessons on how to do a PubMed search or something would be helpful.  Physicians would benefit more if the librarians taught more.”</a:t>
            </a:r>
          </a:p>
          <a:p>
            <a:endParaRPr lang="en-US" sz="1200" dirty="0"/>
          </a:p>
          <a:p>
            <a:pPr marL="285750" indent="-285750">
              <a:buFont typeface="Arial" panose="020B0604020202020204" pitchFamily="34" charset="0"/>
              <a:buChar char="•"/>
            </a:pPr>
            <a:r>
              <a:rPr lang="en-US" sz="1200" dirty="0"/>
              <a:t>“I’m oftentimes struck when we’re rounding or discussing a case and a question comes up and there is a relative inability to use a smartphone to get an answer.  There is obviously a curricular need too.”</a:t>
            </a:r>
          </a:p>
          <a:p>
            <a:endParaRPr lang="en-US" sz="1200" dirty="0"/>
          </a:p>
          <a:p>
            <a:pPr marL="285750" indent="-285750">
              <a:buFont typeface="Arial" panose="020B0604020202020204" pitchFamily="34" charset="0"/>
              <a:buChar char="•"/>
            </a:pPr>
            <a:r>
              <a:rPr lang="en-US" sz="1200" dirty="0"/>
              <a:t>“The librarian is really helpful with searches or doing a search for me… always really responsive.”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“It’s an interesting idea to have a more clinically minded librarian.”</a:t>
            </a:r>
          </a:p>
          <a:p>
            <a:endParaRPr lang="en-US" sz="1200" dirty="0"/>
          </a:p>
          <a:p>
            <a:pPr marL="285750" indent="-285750">
              <a:buFont typeface="Arial" panose="020B0604020202020204" pitchFamily="34" charset="0"/>
              <a:buChar char="•"/>
            </a:pPr>
            <a:r>
              <a:rPr lang="en-US" sz="1200" dirty="0"/>
              <a:t>“I wish we had more Laura Fraters”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would be more inclined to send our staff nurses to the librarian if there were more librarians.”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“I'd like to see them do some workshops maybe in conjunction with LEAP for the Microsoft suite.”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“Having librarian support to get through IRB or to find articles or to help brainstorm research would be really helpful.”</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 want to talk about allies and high-yield investments and that’s because I’ve been a part of small library teams as well.  I would call them superusers maybe but what I mean by that is that they are people that other people will come to for help. For example, spend time with the chief resident, because they will influence a lot of people.”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one thing I see for the future of the chief librarian is not only to be a facilitator for research but also to be an educator.  Not just an educator on research materials but also other products like Outlook, Excel, PowerPoint, etcetera.”</a:t>
            </a:r>
          </a:p>
          <a:p>
            <a:endParaRPr lang="en-US" sz="1200" dirty="0"/>
          </a:p>
          <a:p>
            <a:endParaRPr lang="en-US" sz="1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7697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F19-0BE4-4409-99FA-2A25D3674E4D}"/>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2294093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5D6AC730-0E09-4719-9B9B-D060500287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32" name="Object 31" hidden="1">
                        <a:extLst>
                          <a:ext uri="{FF2B5EF4-FFF2-40B4-BE49-F238E27FC236}">
                            <a16:creationId xmlns:a16="http://schemas.microsoft.com/office/drawing/2014/main" id="{5D6AC730-0E09-4719-9B9B-D060500287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4D611AA4-467E-4A7C-B3B4-F54047469D3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40" name="Title 1">
            <a:extLst>
              <a:ext uri="{FF2B5EF4-FFF2-40B4-BE49-F238E27FC236}">
                <a16:creationId xmlns:a16="http://schemas.microsoft.com/office/drawing/2014/main" id="{9FD32147-12C6-44B3-8F55-BBE82FA48722}"/>
              </a:ext>
            </a:extLst>
          </p:cNvPr>
          <p:cNvSpPr>
            <a:spLocks noGrp="1"/>
          </p:cNvSpPr>
          <p:nvPr>
            <p:ph type="title"/>
          </p:nvPr>
        </p:nvSpPr>
        <p:spPr>
          <a:xfrm>
            <a:off x="557636" y="352919"/>
            <a:ext cx="11044827" cy="594360"/>
          </a:xfrm>
        </p:spPr>
        <p:txBody>
          <a:bodyPr anchor="ctr"/>
          <a:lstStyle/>
          <a:p>
            <a:r>
              <a:rPr lang="en-US" sz="2800">
                <a:latin typeface="+mn-lt"/>
              </a:rPr>
              <a:t>Beliefs about Future Scenarios</a:t>
            </a:r>
          </a:p>
        </p:txBody>
      </p:sp>
      <p:grpSp>
        <p:nvGrpSpPr>
          <p:cNvPr id="18" name="Group 17">
            <a:extLst>
              <a:ext uri="{FF2B5EF4-FFF2-40B4-BE49-F238E27FC236}">
                <a16:creationId xmlns:a16="http://schemas.microsoft.com/office/drawing/2014/main" id="{1FCDFBB7-6BB5-4FBD-8773-F1F190BD5246}"/>
              </a:ext>
            </a:extLst>
          </p:cNvPr>
          <p:cNvGrpSpPr/>
          <p:nvPr/>
        </p:nvGrpSpPr>
        <p:grpSpPr>
          <a:xfrm>
            <a:off x="765884" y="1604965"/>
            <a:ext cx="11108616" cy="4491311"/>
            <a:chOff x="1054695" y="1346200"/>
            <a:chExt cx="10466744" cy="4555013"/>
          </a:xfrm>
        </p:grpSpPr>
        <p:sp>
          <p:nvSpPr>
            <p:cNvPr id="23" name="Left-Right Arrow 7">
              <a:extLst>
                <a:ext uri="{FF2B5EF4-FFF2-40B4-BE49-F238E27FC236}">
                  <a16:creationId xmlns:a16="http://schemas.microsoft.com/office/drawing/2014/main" id="{675CDE95-6E24-4368-AC56-81B30FEEBF46}"/>
                </a:ext>
              </a:extLst>
            </p:cNvPr>
            <p:cNvSpPr/>
            <p:nvPr/>
          </p:nvSpPr>
          <p:spPr>
            <a:xfrm rot="16200000">
              <a:off x="4188810" y="3449315"/>
              <a:ext cx="3814379" cy="368848"/>
            </a:xfrm>
            <a:prstGeom prst="leftRightArrow">
              <a:avLst/>
            </a:prstGeom>
            <a:solidFill>
              <a:schemeClr val="tx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a:ea typeface="+mn-ea"/>
                  <a:cs typeface="+mn-cs"/>
                </a:rPr>
                <a:t>                        Funding          Availability</a:t>
              </a:r>
            </a:p>
          </p:txBody>
        </p:sp>
        <p:sp>
          <p:nvSpPr>
            <p:cNvPr id="26" name="TextBox 25">
              <a:extLst>
                <a:ext uri="{FF2B5EF4-FFF2-40B4-BE49-F238E27FC236}">
                  <a16:creationId xmlns:a16="http://schemas.microsoft.com/office/drawing/2014/main" id="{35D59C2F-FC05-457F-8905-5921AA97FE35}"/>
                </a:ext>
              </a:extLst>
            </p:cNvPr>
            <p:cNvSpPr txBox="1"/>
            <p:nvPr/>
          </p:nvSpPr>
          <p:spPr>
            <a:xfrm>
              <a:off x="2196735" y="3466650"/>
              <a:ext cx="7798530" cy="334176"/>
            </a:xfrm>
            <a:prstGeom prst="leftRightArrow">
              <a:avLst>
                <a:gd name="adj1" fmla="val 54273"/>
                <a:gd name="adj2" fmla="val 50000"/>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Open Sans"/>
                  <a:ea typeface="+mn-ea"/>
                  <a:cs typeface="+mn-cs"/>
                </a:rPr>
                <a:t>Physical Presence</a:t>
              </a:r>
            </a:p>
          </p:txBody>
        </p:sp>
        <p:sp>
          <p:nvSpPr>
            <p:cNvPr id="27" name="Rectangle 26">
              <a:extLst>
                <a:ext uri="{FF2B5EF4-FFF2-40B4-BE49-F238E27FC236}">
                  <a16:creationId xmlns:a16="http://schemas.microsoft.com/office/drawing/2014/main" id="{B8126B14-BF1B-4663-81B7-241701D0F1D0}"/>
                </a:ext>
              </a:extLst>
            </p:cNvPr>
            <p:cNvSpPr/>
            <p:nvPr/>
          </p:nvSpPr>
          <p:spPr bwMode="gray">
            <a:xfrm>
              <a:off x="6451600" y="3898900"/>
              <a:ext cx="3546145" cy="1646328"/>
            </a:xfrm>
            <a:prstGeom prst="rect">
              <a:avLst/>
            </a:prstGeom>
            <a:solidFill>
              <a:schemeClr val="bg1">
                <a:lumMod val="95000"/>
              </a:scheme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Fresh Start</a:t>
              </a:r>
            </a:p>
            <a:p>
              <a:pPr lvl="0" algn="ctr">
                <a:defRPr/>
              </a:pPr>
              <a:r>
                <a:rPr lang="en-US" sz="1200" dirty="0">
                  <a:solidFill>
                    <a:srgbClr val="000000"/>
                  </a:solidFill>
                </a:rPr>
                <a:t>Maintaining a presence within the hospital Brittingham Memorial Library continues to evolve their offerings to meet the needs of their customers with their current resources</a:t>
              </a:r>
            </a:p>
          </p:txBody>
        </p:sp>
        <p:sp>
          <p:nvSpPr>
            <p:cNvPr id="28" name="Rectangle 27">
              <a:extLst>
                <a:ext uri="{FF2B5EF4-FFF2-40B4-BE49-F238E27FC236}">
                  <a16:creationId xmlns:a16="http://schemas.microsoft.com/office/drawing/2014/main" id="{79808A7B-0E1F-4F0F-9078-A800CE70A62B}"/>
                </a:ext>
              </a:extLst>
            </p:cNvPr>
            <p:cNvSpPr/>
            <p:nvPr/>
          </p:nvSpPr>
          <p:spPr bwMode="gray">
            <a:xfrm>
              <a:off x="2197100" y="1727200"/>
              <a:ext cx="3546145" cy="1646328"/>
            </a:xfrm>
            <a:prstGeom prst="rect">
              <a:avLst/>
            </a:prstGeom>
            <a:solidFill>
              <a:srgbClr val="00A399">
                <a:alpha val="40000"/>
              </a:srgbClr>
            </a:solidFill>
            <a:ln w="38100">
              <a:noFill/>
              <a:miter lim="800000"/>
            </a:ln>
            <a:effectLst/>
          </p:spPr>
          <p:style>
            <a:lnRef idx="1">
              <a:schemeClr val="accent1"/>
            </a:lnRef>
            <a:fillRef idx="3">
              <a:schemeClr val="accent1"/>
            </a:fillRef>
            <a:effectRef idx="2">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Forced Library Transformation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With additional funding, Brittingham Memorial Library is forced to bolster their virtual/online presence and offerings to fulfill the needs of their customers</a:t>
              </a:r>
            </a:p>
          </p:txBody>
        </p:sp>
        <p:sp>
          <p:nvSpPr>
            <p:cNvPr id="34" name="Rectangle 33">
              <a:extLst>
                <a:ext uri="{FF2B5EF4-FFF2-40B4-BE49-F238E27FC236}">
                  <a16:creationId xmlns:a16="http://schemas.microsoft.com/office/drawing/2014/main" id="{524593FF-1CB5-4CA4-A917-006791402F7D}"/>
                </a:ext>
              </a:extLst>
            </p:cNvPr>
            <p:cNvSpPr/>
            <p:nvPr/>
          </p:nvSpPr>
          <p:spPr bwMode="gray">
            <a:xfrm>
              <a:off x="6451600" y="1727200"/>
              <a:ext cx="3546145" cy="1646328"/>
            </a:xfrm>
            <a:prstGeom prst="rect">
              <a:avLst/>
            </a:prstGeom>
            <a:solidFill>
              <a:srgbClr val="97CDC8">
                <a:alpha val="30000"/>
              </a:srgbClr>
            </a:solidFill>
            <a:ln w="28575">
              <a:noFill/>
              <a:prstDash val="dash"/>
              <a:miter lim="800000"/>
            </a:ln>
            <a:effectLst/>
          </p:spPr>
          <p:style>
            <a:lnRef idx="1">
              <a:schemeClr val="accent1"/>
            </a:lnRef>
            <a:fillRef idx="3">
              <a:schemeClr val="accent1"/>
            </a:fillRef>
            <a:effectRef idx="2">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Open Sans"/>
                  <a:ea typeface="+mn-ea"/>
                  <a:cs typeface="+mn-cs"/>
                </a:rPr>
                <a:t>Rebirth of the Library</a:t>
              </a:r>
            </a:p>
            <a:p>
              <a:pPr lvl="0" algn="ctr">
                <a:defRPr/>
              </a:pPr>
              <a:r>
                <a:rPr lang="en-US" sz="1200" dirty="0">
                  <a:solidFill>
                    <a:srgbClr val="000000"/>
                  </a:solidFill>
                </a:rPr>
                <a:t>The Brittingham Memorial Library moves into the new Metro hospital.  The library grows as a resource for research, learning, and education within a new space.</a:t>
              </a:r>
            </a:p>
          </p:txBody>
        </p:sp>
        <p:sp>
          <p:nvSpPr>
            <p:cNvPr id="36" name="TextBox 35">
              <a:extLst>
                <a:ext uri="{FF2B5EF4-FFF2-40B4-BE49-F238E27FC236}">
                  <a16:creationId xmlns:a16="http://schemas.microsoft.com/office/drawing/2014/main" id="{D599B9D0-AFB0-4AF4-B1D8-E778C7DBC3B3}"/>
                </a:ext>
              </a:extLst>
            </p:cNvPr>
            <p:cNvSpPr txBox="1"/>
            <p:nvPr/>
          </p:nvSpPr>
          <p:spPr>
            <a:xfrm>
              <a:off x="2537337" y="5651500"/>
              <a:ext cx="7093530" cy="249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Open Sans"/>
                  <a:ea typeface="+mn-ea"/>
                  <a:cs typeface="+mn-cs"/>
                </a:rPr>
                <a:t>Limited Funding</a:t>
              </a:r>
            </a:p>
          </p:txBody>
        </p:sp>
        <p:sp>
          <p:nvSpPr>
            <p:cNvPr id="37" name="TextBox 36">
              <a:extLst>
                <a:ext uri="{FF2B5EF4-FFF2-40B4-BE49-F238E27FC236}">
                  <a16:creationId xmlns:a16="http://schemas.microsoft.com/office/drawing/2014/main" id="{F5D78745-4D0B-41F9-80B0-7E41DCC11CC8}"/>
                </a:ext>
              </a:extLst>
            </p:cNvPr>
            <p:cNvSpPr txBox="1"/>
            <p:nvPr/>
          </p:nvSpPr>
          <p:spPr>
            <a:xfrm>
              <a:off x="2742682" y="1346200"/>
              <a:ext cx="6682840" cy="249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0000"/>
                  </a:solidFill>
                  <a:latin typeface="Open Sans"/>
                </a:rPr>
                <a:t>Favorable</a:t>
              </a:r>
              <a:r>
                <a:rPr kumimoji="0" lang="en-US" sz="1000" b="1" i="0" u="none" strike="noStrike" kern="1200" cap="none" spc="0" normalizeH="0" baseline="0" noProof="0" dirty="0">
                  <a:ln>
                    <a:noFill/>
                  </a:ln>
                  <a:solidFill>
                    <a:srgbClr val="000000"/>
                  </a:solidFill>
                  <a:effectLst/>
                  <a:uLnTx/>
                  <a:uFillTx/>
                  <a:latin typeface="Open Sans"/>
                  <a:ea typeface="+mn-ea"/>
                  <a:cs typeface="+mn-cs"/>
                </a:rPr>
                <a:t> Funding</a:t>
              </a:r>
            </a:p>
          </p:txBody>
        </p:sp>
        <p:sp>
          <p:nvSpPr>
            <p:cNvPr id="38" name="TextBox 37">
              <a:extLst>
                <a:ext uri="{FF2B5EF4-FFF2-40B4-BE49-F238E27FC236}">
                  <a16:creationId xmlns:a16="http://schemas.microsoft.com/office/drawing/2014/main" id="{A4735F43-B730-4463-883D-E480FBF7C5C0}"/>
                </a:ext>
              </a:extLst>
            </p:cNvPr>
            <p:cNvSpPr txBox="1"/>
            <p:nvPr/>
          </p:nvSpPr>
          <p:spPr>
            <a:xfrm>
              <a:off x="1054695" y="3508879"/>
              <a:ext cx="1137873" cy="24971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000000"/>
                  </a:solidFill>
                  <a:latin typeface="Open Sans"/>
                </a:rPr>
                <a:t>Virtual Only</a:t>
              </a:r>
              <a:endParaRPr kumimoji="0" lang="en-US" sz="10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688B8FC-CB5A-469B-B94B-644BCD0643AC}"/>
                </a:ext>
              </a:extLst>
            </p:cNvPr>
            <p:cNvSpPr txBox="1"/>
            <p:nvPr/>
          </p:nvSpPr>
          <p:spPr>
            <a:xfrm>
              <a:off x="10119131" y="3509627"/>
              <a:ext cx="1402308" cy="24971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Open Sans"/>
                  <a:ea typeface="+mn-ea"/>
                  <a:cs typeface="+mn-cs"/>
                </a:rPr>
                <a:t>New Facility</a:t>
              </a:r>
            </a:p>
          </p:txBody>
        </p:sp>
        <p:sp>
          <p:nvSpPr>
            <p:cNvPr id="42" name="Rectangle 41">
              <a:extLst>
                <a:ext uri="{FF2B5EF4-FFF2-40B4-BE49-F238E27FC236}">
                  <a16:creationId xmlns:a16="http://schemas.microsoft.com/office/drawing/2014/main" id="{2F8FB40B-1A81-43E3-8592-7E380E20F5A7}"/>
                </a:ext>
              </a:extLst>
            </p:cNvPr>
            <p:cNvSpPr/>
            <p:nvPr/>
          </p:nvSpPr>
          <p:spPr bwMode="gray">
            <a:xfrm>
              <a:off x="2197100" y="3898900"/>
              <a:ext cx="3546145" cy="1646328"/>
            </a:xfrm>
            <a:prstGeom prst="rect">
              <a:avLst/>
            </a:prstGeom>
            <a:solidFill>
              <a:srgbClr val="00A399"/>
            </a:solidFill>
            <a:ln w="38100">
              <a:noFill/>
              <a:miter lim="800000"/>
            </a:ln>
            <a:effectLst/>
          </p:spPr>
          <p:style>
            <a:lnRef idx="1">
              <a:schemeClr val="accent1"/>
            </a:lnRef>
            <a:fillRef idx="3">
              <a:schemeClr val="accent1"/>
            </a:fillRef>
            <a:effectRef idx="2">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Forced Library Reimagination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With limited funding, Brittingham Memorial Library is forced to reimagine how to fulfill their customers’ needs with the current resources</a:t>
              </a:r>
            </a:p>
          </p:txBody>
        </p:sp>
      </p:grpSp>
      <p:sp>
        <p:nvSpPr>
          <p:cNvPr id="22" name="TextBox 21">
            <a:extLst>
              <a:ext uri="{FF2B5EF4-FFF2-40B4-BE49-F238E27FC236}">
                <a16:creationId xmlns:a16="http://schemas.microsoft.com/office/drawing/2014/main" id="{7C4B4461-6B5B-49F8-8E99-32926654E4AC}"/>
              </a:ext>
            </a:extLst>
          </p:cNvPr>
          <p:cNvSpPr txBox="1"/>
          <p:nvPr/>
        </p:nvSpPr>
        <p:spPr>
          <a:xfrm>
            <a:off x="557636" y="884518"/>
            <a:ext cx="11316864" cy="523220"/>
          </a:xfrm>
          <a:prstGeom prst="rect">
            <a:avLst/>
          </a:prstGeom>
          <a:noFill/>
        </p:spPr>
        <p:txBody>
          <a:bodyPr wrap="square" rtlCol="0">
            <a:spAutoFit/>
          </a:bodyPr>
          <a:lstStyle/>
          <a:p>
            <a:r>
              <a:rPr lang="en-US" sz="1400" dirty="0"/>
              <a:t>Scenarios are stories meant to provoke thinking about how the world might unfold. They are hypotheses about the range of divergent possibilities. Together, a set of scenarios forms an organizing framework that can be used to make plans even amidst uncertainties</a:t>
            </a:r>
            <a:endParaRPr lang="en-US" sz="1400" dirty="0">
              <a:highlight>
                <a:srgbClr val="FFFF00"/>
              </a:highlight>
            </a:endParaRPr>
          </a:p>
        </p:txBody>
      </p:sp>
      <p:sp>
        <p:nvSpPr>
          <p:cNvPr id="25" name="Text Placeholder 27">
            <a:extLst>
              <a:ext uri="{FF2B5EF4-FFF2-40B4-BE49-F238E27FC236}">
                <a16:creationId xmlns:a16="http://schemas.microsoft.com/office/drawing/2014/main" id="{ED8F7C4B-A0FC-43EB-B8E7-DD9A41138B39}"/>
              </a:ext>
            </a:extLst>
          </p:cNvPr>
          <p:cNvSpPr txBox="1">
            <a:spLocks/>
          </p:cNvSpPr>
          <p:nvPr/>
        </p:nvSpPr>
        <p:spPr>
          <a:xfrm>
            <a:off x="589536" y="195411"/>
            <a:ext cx="4227480" cy="2032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87878"/>
              </a:buClr>
              <a:defRPr/>
            </a:pPr>
            <a:r>
              <a:rPr lang="en-US">
                <a:solidFill>
                  <a:srgbClr val="787878">
                    <a:lumMod val="60000"/>
                    <a:lumOff val="40000"/>
                  </a:srgbClr>
                </a:solidFill>
              </a:rPr>
              <a:t>STRATEGY OVERVIEW</a:t>
            </a:r>
          </a:p>
        </p:txBody>
      </p:sp>
    </p:spTree>
    <p:extLst>
      <p:ext uri="{BB962C8B-B14F-4D97-AF65-F5344CB8AC3E}">
        <p14:creationId xmlns:p14="http://schemas.microsoft.com/office/powerpoint/2010/main" val="135339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5</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958235"/>
            <a:ext cx="9778186" cy="576262"/>
          </a:xfrm>
        </p:spPr>
        <p:txBody>
          <a:bodyPr/>
          <a:lstStyle/>
          <a:p>
            <a:r>
              <a:rPr lang="en-US" sz="2400" dirty="0">
                <a:solidFill>
                  <a:srgbClr val="004C97"/>
                </a:solidFill>
              </a:rPr>
              <a:t>Grow awareness &amp; reach</a:t>
            </a:r>
          </a:p>
        </p:txBody>
      </p:sp>
      <p:sp>
        <p:nvSpPr>
          <p:cNvPr id="14" name="TextBox 13">
            <a:extLst>
              <a:ext uri="{FF2B5EF4-FFF2-40B4-BE49-F238E27FC236}">
                <a16:creationId xmlns:a16="http://schemas.microsoft.com/office/drawing/2014/main" id="{16E3BD6E-D037-4A07-9745-BF97D0B59E97}"/>
              </a:ext>
            </a:extLst>
          </p:cNvPr>
          <p:cNvSpPr txBox="1"/>
          <p:nvPr/>
        </p:nvSpPr>
        <p:spPr>
          <a:xfrm>
            <a:off x="1021516" y="2121613"/>
            <a:ext cx="5436402" cy="4247317"/>
          </a:xfrm>
          <a:prstGeom prst="rect">
            <a:avLst/>
          </a:prstGeom>
          <a:solidFill>
            <a:srgbClr val="CBE0DE"/>
          </a:solidFill>
          <a:ln>
            <a:solidFill>
              <a:schemeClr val="tx1"/>
            </a:solidFill>
          </a:ln>
        </p:spPr>
        <p:txBody>
          <a:bodyPr wrap="square" rtlCol="0">
            <a:spAutoFit/>
          </a:bodyPr>
          <a:lstStyle/>
          <a:p>
            <a:r>
              <a:rPr lang="en-US" b="1" dirty="0"/>
              <a:t>Grow awareness &amp; reach</a:t>
            </a:r>
          </a:p>
          <a:p>
            <a:endParaRPr lang="en-US" b="1" dirty="0"/>
          </a:p>
          <a:p>
            <a:r>
              <a:rPr lang="en-US" i="1" dirty="0"/>
              <a:t>Challenge:  </a:t>
            </a:r>
            <a:r>
              <a:rPr lang="en-US" dirty="0"/>
              <a:t>Many MHS employees do not know about the BML, and / or do not know what services / resources the library provides </a:t>
            </a:r>
            <a:endParaRPr lang="en-US" i="1" dirty="0"/>
          </a:p>
          <a:p>
            <a:endParaRPr lang="en-US" b="1" dirty="0"/>
          </a:p>
          <a:p>
            <a:r>
              <a:rPr lang="en-US" i="1" dirty="0"/>
              <a:t>Key opportunities:</a:t>
            </a:r>
          </a:p>
          <a:p>
            <a:pPr marL="285750" indent="-285750">
              <a:buFont typeface="Arial" panose="020B0604020202020204" pitchFamily="34" charset="0"/>
              <a:buChar char="•"/>
            </a:pPr>
            <a:r>
              <a:rPr lang="en-US" dirty="0"/>
              <a:t>Present at large meetings </a:t>
            </a:r>
          </a:p>
          <a:p>
            <a:pPr marL="285750" indent="-285750">
              <a:buFont typeface="Arial" panose="020B0604020202020204" pitchFamily="34" charset="0"/>
              <a:buChar char="•"/>
            </a:pPr>
            <a:r>
              <a:rPr lang="en-US" dirty="0"/>
              <a:t>Inclusion in orientation materials </a:t>
            </a:r>
          </a:p>
          <a:p>
            <a:pPr marL="285750" indent="-285750">
              <a:buFont typeface="Arial" panose="020B0604020202020204" pitchFamily="34" charset="0"/>
              <a:buChar char="•"/>
            </a:pPr>
            <a:r>
              <a:rPr lang="en-US" dirty="0"/>
              <a:t>Mini-educational sessions </a:t>
            </a:r>
          </a:p>
          <a:p>
            <a:pPr marL="285750" indent="-285750">
              <a:buFont typeface="Arial" panose="020B0604020202020204" pitchFamily="34" charset="0"/>
              <a:buChar char="•"/>
            </a:pPr>
            <a:r>
              <a:rPr lang="en-US" dirty="0"/>
              <a:t>Clear and concise list of what is accessible to employees, where it can be accessed, and how to log-in (if needed)</a:t>
            </a:r>
          </a:p>
          <a:p>
            <a:pPr marL="285750" indent="-285750">
              <a:buFont typeface="Arial" panose="020B0604020202020204" pitchFamily="34" charset="0"/>
              <a:buChar char="•"/>
            </a:pPr>
            <a:r>
              <a:rPr lang="en-US" dirty="0"/>
              <a:t>Support from marketing team (Internal or external)</a:t>
            </a:r>
          </a:p>
        </p:txBody>
      </p:sp>
      <p:sp>
        <p:nvSpPr>
          <p:cNvPr id="15" name="Rectangle 14">
            <a:extLst>
              <a:ext uri="{FF2B5EF4-FFF2-40B4-BE49-F238E27FC236}">
                <a16:creationId xmlns:a16="http://schemas.microsoft.com/office/drawing/2014/main" id="{038AFCFD-DC1F-4F2D-BC0E-8679999E9ABE}"/>
              </a:ext>
            </a:extLst>
          </p:cNvPr>
          <p:cNvSpPr/>
          <p:nvPr/>
        </p:nvSpPr>
        <p:spPr>
          <a:xfrm>
            <a:off x="6586222" y="2408996"/>
            <a:ext cx="3628109" cy="164571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evolving virtual operations by 1) improving knowledge of electronic resources, and 2) creating additional opportunity for collaboration within MHS.</a:t>
            </a:r>
          </a:p>
        </p:txBody>
      </p:sp>
      <p:sp>
        <p:nvSpPr>
          <p:cNvPr id="27" name="Rectangle 26">
            <a:extLst>
              <a:ext uri="{FF2B5EF4-FFF2-40B4-BE49-F238E27FC236}">
                <a16:creationId xmlns:a16="http://schemas.microsoft.com/office/drawing/2014/main" id="{E57893ED-8B80-494B-AA66-F2192757922B}"/>
              </a:ext>
            </a:extLst>
          </p:cNvPr>
          <p:cNvSpPr/>
          <p:nvPr/>
        </p:nvSpPr>
        <p:spPr>
          <a:xfrm>
            <a:off x="6586223" y="4245271"/>
            <a:ext cx="3628109" cy="13909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augmentation with high-value research support by becoming a known educational resource for the system at large.</a:t>
            </a:r>
          </a:p>
        </p:txBody>
      </p:sp>
      <p:grpSp>
        <p:nvGrpSpPr>
          <p:cNvPr id="2" name="Group 1">
            <a:extLst>
              <a:ext uri="{FF2B5EF4-FFF2-40B4-BE49-F238E27FC236}">
                <a16:creationId xmlns:a16="http://schemas.microsoft.com/office/drawing/2014/main" id="{9C4DE118-5068-4716-B25B-D18964D1D490}"/>
              </a:ext>
            </a:extLst>
          </p:cNvPr>
          <p:cNvGrpSpPr/>
          <p:nvPr/>
        </p:nvGrpSpPr>
        <p:grpSpPr>
          <a:xfrm>
            <a:off x="9516140" y="191495"/>
            <a:ext cx="2414016" cy="1783080"/>
            <a:chOff x="9250223" y="207584"/>
            <a:chExt cx="2414016" cy="1783080"/>
          </a:xfrm>
        </p:grpSpPr>
        <p:sp>
          <p:nvSpPr>
            <p:cNvPr id="12" name="Freeform: Shape 11">
              <a:extLst>
                <a:ext uri="{FF2B5EF4-FFF2-40B4-BE49-F238E27FC236}">
                  <a16:creationId xmlns:a16="http://schemas.microsoft.com/office/drawing/2014/main" id="{08E175E2-EB48-4A46-9BAA-A3BA9B810C01}"/>
                </a:ext>
              </a:extLst>
            </p:cNvPr>
            <p:cNvSpPr/>
            <p:nvPr/>
          </p:nvSpPr>
          <p:spPr>
            <a:xfrm>
              <a:off x="9250223" y="207584"/>
              <a:ext cx="2414016" cy="1783080"/>
            </a:xfrm>
            <a:custGeom>
              <a:avLst/>
              <a:gdLst>
                <a:gd name="connsiteX0" fmla="*/ 0 w 2743200"/>
                <a:gd name="connsiteY0" fmla="*/ 0 h 2286000"/>
                <a:gd name="connsiteX1" fmla="*/ 2743200 w 2743200"/>
                <a:gd name="connsiteY1" fmla="*/ 0 h 2286000"/>
                <a:gd name="connsiteX2" fmla="*/ 2743200 w 2743200"/>
                <a:gd name="connsiteY2" fmla="*/ 2286000 h 2286000"/>
                <a:gd name="connsiteX3" fmla="*/ 1670336 w 2743200"/>
                <a:gd name="connsiteY3" fmla="*/ 2286000 h 2286000"/>
                <a:gd name="connsiteX4" fmla="*/ 1673352 w 2743200"/>
                <a:gd name="connsiteY4" fmla="*/ 2256079 h 2286000"/>
                <a:gd name="connsiteX5" fmla="*/ 1371600 w 2743200"/>
                <a:gd name="connsiteY5" fmla="*/ 1954327 h 2286000"/>
                <a:gd name="connsiteX6" fmla="*/ 1069848 w 2743200"/>
                <a:gd name="connsiteY6" fmla="*/ 2256079 h 2286000"/>
                <a:gd name="connsiteX7" fmla="*/ 1072865 w 2743200"/>
                <a:gd name="connsiteY7" fmla="*/ 2286000 h 2286000"/>
                <a:gd name="connsiteX8" fmla="*/ 0 w 2743200"/>
                <a:gd name="connsiteY8" fmla="*/ 2286000 h 2286000"/>
                <a:gd name="connsiteX9" fmla="*/ 0 w 2743200"/>
                <a:gd name="connsiteY9" fmla="*/ 1444752 h 2286000"/>
                <a:gd name="connsiteX10" fmla="*/ 301752 w 2743200"/>
                <a:gd name="connsiteY10" fmla="*/ 1143000 h 2286000"/>
                <a:gd name="connsiteX11" fmla="*/ 0 w 2743200"/>
                <a:gd name="connsiteY11" fmla="*/ 84124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2286000">
                  <a:moveTo>
                    <a:pt x="0" y="0"/>
                  </a:moveTo>
                  <a:lnTo>
                    <a:pt x="2743200" y="0"/>
                  </a:lnTo>
                  <a:lnTo>
                    <a:pt x="2743200" y="2286000"/>
                  </a:lnTo>
                  <a:lnTo>
                    <a:pt x="1670336" y="2286000"/>
                  </a:lnTo>
                  <a:lnTo>
                    <a:pt x="1673352" y="2256079"/>
                  </a:lnTo>
                  <a:cubicBezTo>
                    <a:pt x="1673352" y="2089426"/>
                    <a:pt x="1538253" y="1954327"/>
                    <a:pt x="1371600" y="1954327"/>
                  </a:cubicBezTo>
                  <a:cubicBezTo>
                    <a:pt x="1204947" y="1954327"/>
                    <a:pt x="1069848" y="2089426"/>
                    <a:pt x="1069848" y="2256079"/>
                  </a:cubicBezTo>
                  <a:lnTo>
                    <a:pt x="1072865" y="2286000"/>
                  </a:lnTo>
                  <a:lnTo>
                    <a:pt x="0" y="2286000"/>
                  </a:lnTo>
                  <a:lnTo>
                    <a:pt x="0" y="1444752"/>
                  </a:lnTo>
                  <a:cubicBezTo>
                    <a:pt x="166653" y="1444752"/>
                    <a:pt x="301752" y="1309653"/>
                    <a:pt x="301752" y="1143000"/>
                  </a:cubicBezTo>
                  <a:cubicBezTo>
                    <a:pt x="301752" y="976347"/>
                    <a:pt x="166653" y="841248"/>
                    <a:pt x="0" y="841248"/>
                  </a:cubicBezTo>
                  <a:close/>
                </a:path>
              </a:pathLst>
            </a:custGeom>
            <a:solidFill>
              <a:srgbClr val="CBE0DE"/>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E9759F12-C12C-47A4-B4F1-E16265E11BAB}"/>
                </a:ext>
              </a:extLst>
            </p:cNvPr>
            <p:cNvSpPr txBox="1"/>
            <p:nvPr/>
          </p:nvSpPr>
          <p:spPr>
            <a:xfrm>
              <a:off x="9470300" y="958235"/>
              <a:ext cx="2100432" cy="276999"/>
            </a:xfrm>
            <a:prstGeom prst="rect">
              <a:avLst/>
            </a:prstGeom>
            <a:noFill/>
          </p:spPr>
          <p:txBody>
            <a:bodyPr wrap="square" rtlCol="0">
              <a:spAutoFit/>
            </a:bodyPr>
            <a:lstStyle/>
            <a:p>
              <a:pPr algn="ctr"/>
              <a:r>
                <a:rPr lang="en-US" sz="1200" dirty="0"/>
                <a:t>Grow awareness &amp; reach</a:t>
              </a:r>
            </a:p>
          </p:txBody>
        </p:sp>
      </p:grpSp>
    </p:spTree>
    <p:extLst>
      <p:ext uri="{BB962C8B-B14F-4D97-AF65-F5344CB8AC3E}">
        <p14:creationId xmlns:p14="http://schemas.microsoft.com/office/powerpoint/2010/main" val="187683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6</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958235"/>
            <a:ext cx="9778186" cy="576262"/>
          </a:xfrm>
        </p:spPr>
        <p:txBody>
          <a:bodyPr/>
          <a:lstStyle/>
          <a:p>
            <a:r>
              <a:rPr lang="en-US" sz="2400" dirty="0">
                <a:solidFill>
                  <a:srgbClr val="004C97"/>
                </a:solidFill>
              </a:rPr>
              <a:t>Evolve Virtual Operations</a:t>
            </a:r>
          </a:p>
        </p:txBody>
      </p:sp>
      <p:sp>
        <p:nvSpPr>
          <p:cNvPr id="14" name="TextBox 13">
            <a:extLst>
              <a:ext uri="{FF2B5EF4-FFF2-40B4-BE49-F238E27FC236}">
                <a16:creationId xmlns:a16="http://schemas.microsoft.com/office/drawing/2014/main" id="{16E3BD6E-D037-4A07-9745-BF97D0B59E97}"/>
              </a:ext>
            </a:extLst>
          </p:cNvPr>
          <p:cNvSpPr txBox="1"/>
          <p:nvPr/>
        </p:nvSpPr>
        <p:spPr>
          <a:xfrm>
            <a:off x="1021516" y="2028688"/>
            <a:ext cx="5436402" cy="3970318"/>
          </a:xfrm>
          <a:prstGeom prst="rect">
            <a:avLst/>
          </a:prstGeom>
          <a:solidFill>
            <a:schemeClr val="bg1">
              <a:lumMod val="95000"/>
            </a:schemeClr>
          </a:solidFill>
          <a:ln>
            <a:solidFill>
              <a:schemeClr val="tx1"/>
            </a:solidFill>
          </a:ln>
        </p:spPr>
        <p:txBody>
          <a:bodyPr wrap="square" rtlCol="0">
            <a:spAutoFit/>
          </a:bodyPr>
          <a:lstStyle/>
          <a:p>
            <a:r>
              <a:rPr lang="en-US" b="1" dirty="0"/>
              <a:t>Evolve Virtual Operations</a:t>
            </a:r>
          </a:p>
          <a:p>
            <a:endParaRPr lang="en-US" b="1" dirty="0"/>
          </a:p>
          <a:p>
            <a:r>
              <a:rPr lang="en-US" i="1" dirty="0"/>
              <a:t>Challenge: </a:t>
            </a:r>
            <a:r>
              <a:rPr lang="en-US" dirty="0"/>
              <a:t>Current interface is frustrating and not user friendly.  Employees desire a self-service option for rapid access to information.</a:t>
            </a:r>
            <a:endParaRPr lang="en-US" i="1" dirty="0"/>
          </a:p>
          <a:p>
            <a:endParaRPr lang="en-US" b="1" dirty="0"/>
          </a:p>
          <a:p>
            <a:r>
              <a:rPr lang="en-US" i="1" dirty="0"/>
              <a:t>Key insights:</a:t>
            </a:r>
          </a:p>
          <a:p>
            <a:pPr marL="285750" indent="-285750">
              <a:buFont typeface="Arial" panose="020B0604020202020204" pitchFamily="34" charset="0"/>
              <a:buChar char="•"/>
            </a:pPr>
            <a:r>
              <a:rPr lang="en-US" dirty="0"/>
              <a:t>Employees prefer improved electronic resources to access to physical space</a:t>
            </a:r>
          </a:p>
          <a:p>
            <a:pPr marL="285750" indent="-285750">
              <a:buFont typeface="Arial" panose="020B0604020202020204" pitchFamily="34" charset="0"/>
              <a:buChar char="•"/>
            </a:pPr>
            <a:r>
              <a:rPr lang="en-US" dirty="0"/>
              <a:t>There is system-wide poor knowledge of electronic resources the library provides </a:t>
            </a:r>
          </a:p>
          <a:p>
            <a:pPr marL="285750" indent="-285750">
              <a:buFont typeface="Arial" panose="020B0604020202020204" pitchFamily="34" charset="0"/>
              <a:buChar char="•"/>
            </a:pPr>
            <a:r>
              <a:rPr lang="en-US" dirty="0"/>
              <a:t>Self-service ability is strongly desired </a:t>
            </a:r>
          </a:p>
          <a:p>
            <a:pPr marL="285750" indent="-285750">
              <a:buFont typeface="Arial" panose="020B0604020202020204" pitchFamily="34" charset="0"/>
              <a:buChar char="•"/>
            </a:pPr>
            <a:r>
              <a:rPr lang="en-US" dirty="0"/>
              <a:t>Collaboration opportunity both internally and externally</a:t>
            </a:r>
          </a:p>
        </p:txBody>
      </p:sp>
      <p:sp>
        <p:nvSpPr>
          <p:cNvPr id="15" name="Rectangle 14">
            <a:extLst>
              <a:ext uri="{FF2B5EF4-FFF2-40B4-BE49-F238E27FC236}">
                <a16:creationId xmlns:a16="http://schemas.microsoft.com/office/drawing/2014/main" id="{038AFCFD-DC1F-4F2D-BC0E-8679999E9ABE}"/>
              </a:ext>
            </a:extLst>
          </p:cNvPr>
          <p:cNvSpPr/>
          <p:nvPr/>
        </p:nvSpPr>
        <p:spPr>
          <a:xfrm>
            <a:off x="6586223" y="2079646"/>
            <a:ext cx="3628109" cy="1188189"/>
          </a:xfrm>
          <a:prstGeom prst="rect">
            <a:avLst/>
          </a:prstGeom>
          <a:solidFill>
            <a:srgbClr val="00A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physical transformation by improving virtual access and thus limiting need for physical space.</a:t>
            </a:r>
          </a:p>
        </p:txBody>
      </p:sp>
      <p:sp>
        <p:nvSpPr>
          <p:cNvPr id="27" name="Rectangle 26">
            <a:extLst>
              <a:ext uri="{FF2B5EF4-FFF2-40B4-BE49-F238E27FC236}">
                <a16:creationId xmlns:a16="http://schemas.microsoft.com/office/drawing/2014/main" id="{E57893ED-8B80-494B-AA66-F2192757922B}"/>
              </a:ext>
            </a:extLst>
          </p:cNvPr>
          <p:cNvSpPr/>
          <p:nvPr/>
        </p:nvSpPr>
        <p:spPr>
          <a:xfrm>
            <a:off x="6586223" y="4695780"/>
            <a:ext cx="3628109" cy="11881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augmentation with high-value research support by becoming a virtual partner to users throughout the system.</a:t>
            </a:r>
          </a:p>
        </p:txBody>
      </p:sp>
      <p:grpSp>
        <p:nvGrpSpPr>
          <p:cNvPr id="4" name="Group 3">
            <a:extLst>
              <a:ext uri="{FF2B5EF4-FFF2-40B4-BE49-F238E27FC236}">
                <a16:creationId xmlns:a16="http://schemas.microsoft.com/office/drawing/2014/main" id="{68745C07-9A14-4D73-9FAE-558CB7F1E068}"/>
              </a:ext>
            </a:extLst>
          </p:cNvPr>
          <p:cNvGrpSpPr/>
          <p:nvPr/>
        </p:nvGrpSpPr>
        <p:grpSpPr>
          <a:xfrm>
            <a:off x="9628323" y="188667"/>
            <a:ext cx="2414016" cy="1783080"/>
            <a:chOff x="9628323" y="188667"/>
            <a:chExt cx="2414016" cy="1783080"/>
          </a:xfrm>
        </p:grpSpPr>
        <p:sp>
          <p:nvSpPr>
            <p:cNvPr id="11" name="Freeform: Shape 10">
              <a:extLst>
                <a:ext uri="{FF2B5EF4-FFF2-40B4-BE49-F238E27FC236}">
                  <a16:creationId xmlns:a16="http://schemas.microsoft.com/office/drawing/2014/main" id="{03A3FA99-028E-4834-B8BC-103EE35EA7A0}"/>
                </a:ext>
              </a:extLst>
            </p:cNvPr>
            <p:cNvSpPr/>
            <p:nvPr/>
          </p:nvSpPr>
          <p:spPr>
            <a:xfrm rot="10800000">
              <a:off x="9628323" y="188667"/>
              <a:ext cx="2414016" cy="1783080"/>
            </a:xfrm>
            <a:custGeom>
              <a:avLst/>
              <a:gdLst>
                <a:gd name="connsiteX0" fmla="*/ 0 w 3043646"/>
                <a:gd name="connsiteY0" fmla="*/ 0 h 2587752"/>
                <a:gd name="connsiteX1" fmla="*/ 2743200 w 3043646"/>
                <a:gd name="connsiteY1" fmla="*/ 0 h 2587752"/>
                <a:gd name="connsiteX2" fmla="*/ 2743200 w 3043646"/>
                <a:gd name="connsiteY2" fmla="*/ 854869 h 2587752"/>
                <a:gd name="connsiteX3" fmla="*/ 3043646 w 3043646"/>
                <a:gd name="connsiteY3" fmla="*/ 1156621 h 2587752"/>
                <a:gd name="connsiteX4" fmla="*/ 2743200 w 3043646"/>
                <a:gd name="connsiteY4" fmla="*/ 1458373 h 2587752"/>
                <a:gd name="connsiteX5" fmla="*/ 2743200 w 3043646"/>
                <a:gd name="connsiteY5" fmla="*/ 2286000 h 2587752"/>
                <a:gd name="connsiteX6" fmla="*/ 1672046 w 3043646"/>
                <a:gd name="connsiteY6" fmla="*/ 2286000 h 2587752"/>
                <a:gd name="connsiteX7" fmla="*/ 1371600 w 3043646"/>
                <a:gd name="connsiteY7" fmla="*/ 2587752 h 2587752"/>
                <a:gd name="connsiteX8" fmla="*/ 1071154 w 3043646"/>
                <a:gd name="connsiteY8" fmla="*/ 2286000 h 2587752"/>
                <a:gd name="connsiteX9" fmla="*/ 0 w 3043646"/>
                <a:gd name="connsiteY9" fmla="*/ 2286000 h 258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46" h="2587752">
                  <a:moveTo>
                    <a:pt x="0" y="0"/>
                  </a:moveTo>
                  <a:lnTo>
                    <a:pt x="2743200" y="0"/>
                  </a:lnTo>
                  <a:lnTo>
                    <a:pt x="2743200" y="854869"/>
                  </a:lnTo>
                  <a:cubicBezTo>
                    <a:pt x="2909132" y="854869"/>
                    <a:pt x="3043646" y="989968"/>
                    <a:pt x="3043646" y="1156621"/>
                  </a:cubicBezTo>
                  <a:cubicBezTo>
                    <a:pt x="3043646" y="1323274"/>
                    <a:pt x="2909132" y="1458373"/>
                    <a:pt x="2743200" y="1458373"/>
                  </a:cubicBezTo>
                  <a:lnTo>
                    <a:pt x="2743200" y="2286000"/>
                  </a:lnTo>
                  <a:lnTo>
                    <a:pt x="1672046" y="2286000"/>
                  </a:lnTo>
                  <a:cubicBezTo>
                    <a:pt x="1672046" y="2452653"/>
                    <a:pt x="1537532" y="2587752"/>
                    <a:pt x="1371600" y="2587752"/>
                  </a:cubicBezTo>
                  <a:cubicBezTo>
                    <a:pt x="1205668" y="2587752"/>
                    <a:pt x="1071154" y="2452653"/>
                    <a:pt x="1071154" y="2286000"/>
                  </a:cubicBezTo>
                  <a:lnTo>
                    <a:pt x="0" y="2286000"/>
                  </a:lnTo>
                  <a:close/>
                </a:path>
              </a:pathLst>
            </a:cu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0B13FA52-82FF-4CFD-BFEC-EA5456A9819A}"/>
                </a:ext>
              </a:extLst>
            </p:cNvPr>
            <p:cNvSpPr txBox="1"/>
            <p:nvPr/>
          </p:nvSpPr>
          <p:spPr>
            <a:xfrm>
              <a:off x="9941907" y="1075103"/>
              <a:ext cx="2100432" cy="276999"/>
            </a:xfrm>
            <a:prstGeom prst="rect">
              <a:avLst/>
            </a:prstGeom>
            <a:noFill/>
          </p:spPr>
          <p:txBody>
            <a:bodyPr wrap="square" rtlCol="0">
              <a:spAutoFit/>
            </a:bodyPr>
            <a:lstStyle/>
            <a:p>
              <a:pPr algn="ctr"/>
              <a:r>
                <a:rPr lang="en-US" sz="1200" dirty="0"/>
                <a:t>Evolve virtual operations</a:t>
              </a:r>
            </a:p>
          </p:txBody>
        </p:sp>
      </p:grpSp>
      <p:sp>
        <p:nvSpPr>
          <p:cNvPr id="18" name="Rectangle 17">
            <a:extLst>
              <a:ext uri="{FF2B5EF4-FFF2-40B4-BE49-F238E27FC236}">
                <a16:creationId xmlns:a16="http://schemas.microsoft.com/office/drawing/2014/main" id="{F5A1AC5C-253A-4A48-8E2C-ECB25A080FCB}"/>
              </a:ext>
            </a:extLst>
          </p:cNvPr>
          <p:cNvSpPr/>
          <p:nvPr/>
        </p:nvSpPr>
        <p:spPr>
          <a:xfrm>
            <a:off x="6586223" y="3387713"/>
            <a:ext cx="3628109" cy="1188189"/>
          </a:xfrm>
          <a:prstGeom prst="rect">
            <a:avLst/>
          </a:prstGeom>
          <a:solidFill>
            <a:srgbClr val="CBE0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growing awareness and reach by informing employees what resources fall under the library umbrella.</a:t>
            </a:r>
          </a:p>
        </p:txBody>
      </p:sp>
    </p:spTree>
    <p:extLst>
      <p:ext uri="{BB962C8B-B14F-4D97-AF65-F5344CB8AC3E}">
        <p14:creationId xmlns:p14="http://schemas.microsoft.com/office/powerpoint/2010/main" val="2258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516140" y="5971879"/>
            <a:ext cx="2307265" cy="5936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7</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30" y="958235"/>
            <a:ext cx="9778186" cy="576262"/>
          </a:xfrm>
        </p:spPr>
        <p:txBody>
          <a:bodyPr/>
          <a:lstStyle/>
          <a:p>
            <a:r>
              <a:rPr lang="en-US" sz="2400" dirty="0">
                <a:solidFill>
                  <a:srgbClr val="004C97"/>
                </a:solidFill>
              </a:rPr>
              <a:t>Augment with high-value research support</a:t>
            </a:r>
          </a:p>
        </p:txBody>
      </p:sp>
      <p:sp>
        <p:nvSpPr>
          <p:cNvPr id="14" name="TextBox 13">
            <a:extLst>
              <a:ext uri="{FF2B5EF4-FFF2-40B4-BE49-F238E27FC236}">
                <a16:creationId xmlns:a16="http://schemas.microsoft.com/office/drawing/2014/main" id="{16E3BD6E-D037-4A07-9745-BF97D0B59E97}"/>
              </a:ext>
            </a:extLst>
          </p:cNvPr>
          <p:cNvSpPr txBox="1"/>
          <p:nvPr/>
        </p:nvSpPr>
        <p:spPr>
          <a:xfrm>
            <a:off x="1021516" y="2135147"/>
            <a:ext cx="5436402" cy="3693319"/>
          </a:xfrm>
          <a:prstGeom prst="rect">
            <a:avLst/>
          </a:prstGeom>
          <a:solidFill>
            <a:schemeClr val="bg1">
              <a:lumMod val="75000"/>
            </a:schemeClr>
          </a:solidFill>
          <a:ln>
            <a:solidFill>
              <a:schemeClr val="tx1"/>
            </a:solidFill>
          </a:ln>
        </p:spPr>
        <p:txBody>
          <a:bodyPr wrap="square" rtlCol="0">
            <a:spAutoFit/>
          </a:bodyPr>
          <a:lstStyle/>
          <a:p>
            <a:r>
              <a:rPr lang="en-US" b="1" dirty="0"/>
              <a:t>Augment with high-value research support</a:t>
            </a:r>
          </a:p>
          <a:p>
            <a:endParaRPr lang="en-US" b="1" dirty="0"/>
          </a:p>
          <a:p>
            <a:r>
              <a:rPr lang="en-US" i="1" dirty="0"/>
              <a:t>Challenge: </a:t>
            </a:r>
            <a:r>
              <a:rPr lang="en-US" dirty="0"/>
              <a:t>Insufficient staff to support expanded literature searches and educational initiatives, which users have indicated they highly value.  </a:t>
            </a:r>
            <a:endParaRPr lang="en-US" i="1" dirty="0"/>
          </a:p>
          <a:p>
            <a:endParaRPr lang="en-US" b="1" dirty="0"/>
          </a:p>
          <a:p>
            <a:r>
              <a:rPr lang="en-US" i="1" dirty="0"/>
              <a:t>Key opportunities:</a:t>
            </a:r>
          </a:p>
          <a:p>
            <a:pPr marL="285750" indent="-285750">
              <a:buFont typeface="Arial" panose="020B0604020202020204" pitchFamily="34" charset="0"/>
              <a:buChar char="•"/>
            </a:pPr>
            <a:r>
              <a:rPr lang="en-US" dirty="0"/>
              <a:t>Users want the library to be an educational resource for the system </a:t>
            </a:r>
          </a:p>
          <a:p>
            <a:pPr marL="285750" indent="-285750">
              <a:buFont typeface="Arial" panose="020B0604020202020204" pitchFamily="34" charset="0"/>
              <a:buChar char="•"/>
            </a:pPr>
            <a:r>
              <a:rPr lang="en-US" dirty="0"/>
              <a:t>Ideal state would be the library as a concierge service </a:t>
            </a:r>
          </a:p>
          <a:p>
            <a:pPr marL="285750" indent="-285750">
              <a:buFont typeface="Arial" panose="020B0604020202020204" pitchFamily="34" charset="0"/>
              <a:buChar char="•"/>
            </a:pPr>
            <a:r>
              <a:rPr lang="en-US" dirty="0"/>
              <a:t>Become a virtual partner for the system</a:t>
            </a:r>
          </a:p>
          <a:p>
            <a:pPr marL="285750" indent="-285750">
              <a:buFont typeface="Arial" panose="020B0604020202020204" pitchFamily="34" charset="0"/>
              <a:buChar char="•"/>
            </a:pPr>
            <a:r>
              <a:rPr lang="en-US" dirty="0"/>
              <a:t>Hire additional staff to support</a:t>
            </a:r>
          </a:p>
        </p:txBody>
      </p:sp>
      <p:sp>
        <p:nvSpPr>
          <p:cNvPr id="15" name="Rectangle 14">
            <a:extLst>
              <a:ext uri="{FF2B5EF4-FFF2-40B4-BE49-F238E27FC236}">
                <a16:creationId xmlns:a16="http://schemas.microsoft.com/office/drawing/2014/main" id="{038AFCFD-DC1F-4F2D-BC0E-8679999E9ABE}"/>
              </a:ext>
            </a:extLst>
          </p:cNvPr>
          <p:cNvSpPr/>
          <p:nvPr/>
        </p:nvSpPr>
        <p:spPr>
          <a:xfrm>
            <a:off x="6586223" y="2079646"/>
            <a:ext cx="3628109" cy="1188189"/>
          </a:xfrm>
          <a:prstGeom prst="rect">
            <a:avLst/>
          </a:prstGeom>
          <a:solidFill>
            <a:srgbClr val="00A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physical transformation by improving virtual access and thus limiting need for physical space.</a:t>
            </a:r>
          </a:p>
        </p:txBody>
      </p:sp>
      <p:sp>
        <p:nvSpPr>
          <p:cNvPr id="27" name="Rectangle 26">
            <a:extLst>
              <a:ext uri="{FF2B5EF4-FFF2-40B4-BE49-F238E27FC236}">
                <a16:creationId xmlns:a16="http://schemas.microsoft.com/office/drawing/2014/main" id="{E57893ED-8B80-494B-AA66-F2192757922B}"/>
              </a:ext>
            </a:extLst>
          </p:cNvPr>
          <p:cNvSpPr/>
          <p:nvPr/>
        </p:nvSpPr>
        <p:spPr>
          <a:xfrm>
            <a:off x="6586223" y="4848633"/>
            <a:ext cx="3628109" cy="97983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evolving virtual operations by providing more robust virtual resources.</a:t>
            </a:r>
          </a:p>
        </p:txBody>
      </p:sp>
      <p:sp>
        <p:nvSpPr>
          <p:cNvPr id="18" name="Rectangle 17">
            <a:extLst>
              <a:ext uri="{FF2B5EF4-FFF2-40B4-BE49-F238E27FC236}">
                <a16:creationId xmlns:a16="http://schemas.microsoft.com/office/drawing/2014/main" id="{F5A1AC5C-253A-4A48-8E2C-ECB25A080FCB}"/>
              </a:ext>
            </a:extLst>
          </p:cNvPr>
          <p:cNvSpPr/>
          <p:nvPr/>
        </p:nvSpPr>
        <p:spPr>
          <a:xfrm>
            <a:off x="6586223" y="3387713"/>
            <a:ext cx="3628109" cy="1341041"/>
          </a:xfrm>
          <a:prstGeom prst="rect">
            <a:avLst/>
          </a:prstGeom>
          <a:solidFill>
            <a:srgbClr val="CBE0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Supports growing awareness and reach by providing additional library staff to present at large group meetings and conduct more literature searches.</a:t>
            </a:r>
          </a:p>
        </p:txBody>
      </p:sp>
      <p:grpSp>
        <p:nvGrpSpPr>
          <p:cNvPr id="2" name="Group 1">
            <a:extLst>
              <a:ext uri="{FF2B5EF4-FFF2-40B4-BE49-F238E27FC236}">
                <a16:creationId xmlns:a16="http://schemas.microsoft.com/office/drawing/2014/main" id="{2865DAE7-E11F-4A4D-A649-98B9F88754B8}"/>
              </a:ext>
            </a:extLst>
          </p:cNvPr>
          <p:cNvGrpSpPr/>
          <p:nvPr/>
        </p:nvGrpSpPr>
        <p:grpSpPr>
          <a:xfrm>
            <a:off x="9690316" y="82491"/>
            <a:ext cx="2414016" cy="1783080"/>
            <a:chOff x="1159568" y="4204917"/>
            <a:chExt cx="2743200" cy="2286000"/>
          </a:xfrm>
        </p:grpSpPr>
        <p:sp>
          <p:nvSpPr>
            <p:cNvPr id="12" name="Freeform: Shape 11">
              <a:extLst>
                <a:ext uri="{FF2B5EF4-FFF2-40B4-BE49-F238E27FC236}">
                  <a16:creationId xmlns:a16="http://schemas.microsoft.com/office/drawing/2014/main" id="{50629DBF-AC4D-4DFE-8AA1-5CB0C6AD9573}"/>
                </a:ext>
              </a:extLst>
            </p:cNvPr>
            <p:cNvSpPr/>
            <p:nvPr/>
          </p:nvSpPr>
          <p:spPr>
            <a:xfrm rot="10800000">
              <a:off x="1159568" y="4204917"/>
              <a:ext cx="2743200" cy="2286000"/>
            </a:xfrm>
            <a:custGeom>
              <a:avLst/>
              <a:gdLst>
                <a:gd name="connsiteX0" fmla="*/ 0 w 2743200"/>
                <a:gd name="connsiteY0" fmla="*/ 0 h 2286000"/>
                <a:gd name="connsiteX1" fmla="*/ 2743200 w 2743200"/>
                <a:gd name="connsiteY1" fmla="*/ 0 h 2286000"/>
                <a:gd name="connsiteX2" fmla="*/ 2743200 w 2743200"/>
                <a:gd name="connsiteY2" fmla="*/ 2286000 h 2286000"/>
                <a:gd name="connsiteX3" fmla="*/ 1670336 w 2743200"/>
                <a:gd name="connsiteY3" fmla="*/ 2286000 h 2286000"/>
                <a:gd name="connsiteX4" fmla="*/ 1673352 w 2743200"/>
                <a:gd name="connsiteY4" fmla="*/ 2256079 h 2286000"/>
                <a:gd name="connsiteX5" fmla="*/ 1371600 w 2743200"/>
                <a:gd name="connsiteY5" fmla="*/ 1954327 h 2286000"/>
                <a:gd name="connsiteX6" fmla="*/ 1069848 w 2743200"/>
                <a:gd name="connsiteY6" fmla="*/ 2256079 h 2286000"/>
                <a:gd name="connsiteX7" fmla="*/ 1072865 w 2743200"/>
                <a:gd name="connsiteY7" fmla="*/ 2286000 h 2286000"/>
                <a:gd name="connsiteX8" fmla="*/ 0 w 2743200"/>
                <a:gd name="connsiteY8" fmla="*/ 2286000 h 2286000"/>
                <a:gd name="connsiteX9" fmla="*/ 0 w 2743200"/>
                <a:gd name="connsiteY9" fmla="*/ 1444752 h 2286000"/>
                <a:gd name="connsiteX10" fmla="*/ 301752 w 2743200"/>
                <a:gd name="connsiteY10" fmla="*/ 1143000 h 2286000"/>
                <a:gd name="connsiteX11" fmla="*/ 0 w 2743200"/>
                <a:gd name="connsiteY11" fmla="*/ 84124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2286000">
                  <a:moveTo>
                    <a:pt x="0" y="0"/>
                  </a:moveTo>
                  <a:lnTo>
                    <a:pt x="2743200" y="0"/>
                  </a:lnTo>
                  <a:lnTo>
                    <a:pt x="2743200" y="2286000"/>
                  </a:lnTo>
                  <a:lnTo>
                    <a:pt x="1670336" y="2286000"/>
                  </a:lnTo>
                  <a:lnTo>
                    <a:pt x="1673352" y="2256079"/>
                  </a:lnTo>
                  <a:cubicBezTo>
                    <a:pt x="1673352" y="2089426"/>
                    <a:pt x="1538253" y="1954327"/>
                    <a:pt x="1371600" y="1954327"/>
                  </a:cubicBezTo>
                  <a:cubicBezTo>
                    <a:pt x="1204947" y="1954327"/>
                    <a:pt x="1069848" y="2089426"/>
                    <a:pt x="1069848" y="2256079"/>
                  </a:cubicBezTo>
                  <a:lnTo>
                    <a:pt x="1072865" y="2286000"/>
                  </a:lnTo>
                  <a:lnTo>
                    <a:pt x="0" y="2286000"/>
                  </a:lnTo>
                  <a:lnTo>
                    <a:pt x="0" y="1444752"/>
                  </a:lnTo>
                  <a:cubicBezTo>
                    <a:pt x="166653" y="1444752"/>
                    <a:pt x="301752" y="1309653"/>
                    <a:pt x="301752" y="1143000"/>
                  </a:cubicBezTo>
                  <a:cubicBezTo>
                    <a:pt x="301752" y="976347"/>
                    <a:pt x="166653" y="841248"/>
                    <a:pt x="0" y="841248"/>
                  </a:cubicBezTo>
                  <a:close/>
                </a:path>
              </a:pathLst>
            </a:cu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85A1BD43-5DFA-4384-86FD-F17798F57DE7}"/>
                </a:ext>
              </a:extLst>
            </p:cNvPr>
            <p:cNvSpPr txBox="1"/>
            <p:nvPr/>
          </p:nvSpPr>
          <p:spPr>
            <a:xfrm>
              <a:off x="1474895" y="5117082"/>
              <a:ext cx="2100432" cy="461665"/>
            </a:xfrm>
            <a:prstGeom prst="rect">
              <a:avLst/>
            </a:prstGeom>
            <a:noFill/>
          </p:spPr>
          <p:txBody>
            <a:bodyPr wrap="square" rtlCol="0">
              <a:spAutoFit/>
            </a:bodyPr>
            <a:lstStyle/>
            <a:p>
              <a:pPr algn="ctr"/>
              <a:r>
                <a:rPr lang="en-US" sz="1200" dirty="0"/>
                <a:t>Augment with high-value research support</a:t>
              </a:r>
            </a:p>
          </p:txBody>
        </p:sp>
      </p:grpSp>
    </p:spTree>
    <p:extLst>
      <p:ext uri="{BB962C8B-B14F-4D97-AF65-F5344CB8AC3E}">
        <p14:creationId xmlns:p14="http://schemas.microsoft.com/office/powerpoint/2010/main" val="363505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AF19-0BE4-4409-99FA-2A25D3674E4D}"/>
              </a:ext>
            </a:extLst>
          </p:cNvPr>
          <p:cNvSpPr>
            <a:spLocks noGrp="1"/>
          </p:cNvSpPr>
          <p:nvPr>
            <p:ph type="ctrTitle"/>
          </p:nvPr>
        </p:nvSpPr>
        <p:spPr/>
        <p:txBody>
          <a:bodyPr/>
          <a:lstStyle/>
          <a:p>
            <a:r>
              <a:rPr lang="en-US" dirty="0"/>
              <a:t>Findings &amp; Insight </a:t>
            </a:r>
          </a:p>
        </p:txBody>
      </p:sp>
    </p:spTree>
    <p:extLst>
      <p:ext uri="{BB962C8B-B14F-4D97-AF65-F5344CB8AC3E}">
        <p14:creationId xmlns:p14="http://schemas.microsoft.com/office/powerpoint/2010/main" val="322698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E24BE1-93E7-482A-B42C-97AE4083912F}"/>
              </a:ext>
            </a:extLst>
          </p:cNvPr>
          <p:cNvSpPr>
            <a:spLocks noGrp="1"/>
          </p:cNvSpPr>
          <p:nvPr>
            <p:ph type="sldNum" sz="quarter" idx="12"/>
          </p:nvPr>
        </p:nvSpPr>
        <p:spPr/>
        <p:txBody>
          <a:bodyPr/>
          <a:lstStyle/>
          <a:p>
            <a:pPr>
              <a:defRPr/>
            </a:pPr>
            <a:fld id="{A9D1DCCA-36C5-4260-8CFD-E0C5EE220AA7}" type="slidenum">
              <a:rPr lang="en-US" smtClean="0"/>
              <a:pPr>
                <a:defRPr/>
              </a:pPr>
              <a:t>9</a:t>
            </a:fld>
            <a:endParaRPr lang="en-US"/>
          </a:p>
        </p:txBody>
      </p:sp>
      <p:sp>
        <p:nvSpPr>
          <p:cNvPr id="3"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837580" y="1223005"/>
            <a:ext cx="9778186" cy="576262"/>
          </a:xfrm>
        </p:spPr>
        <p:txBody>
          <a:bodyPr/>
          <a:lstStyle/>
          <a:p>
            <a:r>
              <a:rPr lang="en-US" sz="2400" dirty="0">
                <a:solidFill>
                  <a:srgbClr val="004C97"/>
                </a:solidFill>
              </a:rPr>
              <a:t>Executive Summary</a:t>
            </a:r>
          </a:p>
        </p:txBody>
      </p:sp>
      <p:sp>
        <p:nvSpPr>
          <p:cNvPr id="15" name="Rectangle 14"/>
          <p:cNvSpPr/>
          <p:nvPr/>
        </p:nvSpPr>
        <p:spPr>
          <a:xfrm>
            <a:off x="539991" y="964419"/>
            <a:ext cx="11394833" cy="96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p:cNvGraphicFramePr/>
          <p:nvPr/>
        </p:nvGraphicFramePr>
        <p:xfrm>
          <a:off x="1864385" y="336280"/>
          <a:ext cx="10239947" cy="652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6237407" y="3428998"/>
            <a:ext cx="1595114" cy="954107"/>
          </a:xfrm>
          <a:prstGeom prst="rect">
            <a:avLst/>
          </a:prstGeom>
          <a:noFill/>
          <a:ln>
            <a:noFill/>
          </a:ln>
        </p:spPr>
        <p:txBody>
          <a:bodyPr wrap="square" rtlCol="0">
            <a:spAutoFit/>
          </a:bodyPr>
          <a:lstStyle/>
          <a:p>
            <a:pPr marL="171450" indent="-171450">
              <a:buFont typeface="Arial" panose="020B0604020202020204" pitchFamily="34" charset="0"/>
              <a:buChar char="•"/>
            </a:pPr>
            <a:r>
              <a:rPr lang="en-US" sz="1400" dirty="0"/>
              <a:t>Individual study areas </a:t>
            </a:r>
          </a:p>
          <a:p>
            <a:pPr marL="171450" indent="-171450">
              <a:buFont typeface="Arial" panose="020B0604020202020204" pitchFamily="34" charset="0"/>
              <a:buChar char="•"/>
            </a:pPr>
            <a:r>
              <a:rPr lang="en-US" sz="1400" dirty="0"/>
              <a:t>Meeting/group work areas </a:t>
            </a:r>
          </a:p>
        </p:txBody>
      </p:sp>
      <p:sp>
        <p:nvSpPr>
          <p:cNvPr id="22" name="TextBox 21"/>
          <p:cNvSpPr txBox="1"/>
          <p:nvPr/>
        </p:nvSpPr>
        <p:spPr>
          <a:xfrm>
            <a:off x="4888872" y="2641580"/>
            <a:ext cx="1973314" cy="523220"/>
          </a:xfrm>
          <a:prstGeom prst="rect">
            <a:avLst/>
          </a:prstGeom>
          <a:noFill/>
          <a:ln>
            <a:noFill/>
          </a:ln>
        </p:spPr>
        <p:txBody>
          <a:bodyPr wrap="square" rtlCol="0">
            <a:spAutoFit/>
          </a:bodyPr>
          <a:lstStyle/>
          <a:p>
            <a:pPr marL="171450" indent="-171450" algn="just">
              <a:buFont typeface="Arial" panose="020B0604020202020204" pitchFamily="34" charset="0"/>
              <a:buChar char="•"/>
            </a:pPr>
            <a:r>
              <a:rPr lang="en-US" sz="1400" dirty="0"/>
              <a:t>Computer availability</a:t>
            </a:r>
          </a:p>
        </p:txBody>
      </p:sp>
      <p:sp>
        <p:nvSpPr>
          <p:cNvPr id="29" name="TextBox 28"/>
          <p:cNvSpPr txBox="1"/>
          <p:nvPr/>
        </p:nvSpPr>
        <p:spPr>
          <a:xfrm>
            <a:off x="7502478" y="2614469"/>
            <a:ext cx="1652154" cy="738664"/>
          </a:xfrm>
          <a:prstGeom prst="rect">
            <a:avLst/>
          </a:prstGeom>
          <a:noFill/>
          <a:ln>
            <a:noFill/>
          </a:ln>
        </p:spPr>
        <p:txBody>
          <a:bodyPr wrap="square" rtlCol="0">
            <a:spAutoFit/>
          </a:bodyPr>
          <a:lstStyle/>
          <a:p>
            <a:pPr marL="171450" indent="-171450">
              <a:buFont typeface="Arial" panose="020B0604020202020204" pitchFamily="34" charset="0"/>
              <a:buChar char="•"/>
            </a:pPr>
            <a:r>
              <a:rPr lang="en-US" sz="1400" dirty="0"/>
              <a:t>People space is more important than stuff space</a:t>
            </a:r>
          </a:p>
        </p:txBody>
      </p:sp>
      <p:sp>
        <p:nvSpPr>
          <p:cNvPr id="33" name="TextBox 32"/>
          <p:cNvSpPr txBox="1"/>
          <p:nvPr/>
        </p:nvSpPr>
        <p:spPr>
          <a:xfrm>
            <a:off x="150305" y="6396335"/>
            <a:ext cx="3428160" cy="461665"/>
          </a:xfrm>
          <a:prstGeom prst="rect">
            <a:avLst/>
          </a:prstGeom>
          <a:noFill/>
        </p:spPr>
        <p:txBody>
          <a:bodyPr wrap="square" rtlCol="0">
            <a:spAutoFit/>
          </a:bodyPr>
          <a:lstStyle/>
          <a:p>
            <a:r>
              <a:rPr lang="en-US" sz="1200" i="1" dirty="0"/>
              <a:t>*Findings from the strategic retreat provided a different lens than interviews and surveys</a:t>
            </a:r>
          </a:p>
        </p:txBody>
      </p:sp>
      <p:sp>
        <p:nvSpPr>
          <p:cNvPr id="34" name="Text Placeholder 2">
            <a:extLst>
              <a:ext uri="{FF2B5EF4-FFF2-40B4-BE49-F238E27FC236}">
                <a16:creationId xmlns:a16="http://schemas.microsoft.com/office/drawing/2014/main" id="{DE70A536-0AD3-44EF-BA5B-94CA35120957}"/>
              </a:ext>
            </a:extLst>
          </p:cNvPr>
          <p:cNvSpPr>
            <a:spLocks noGrp="1"/>
          </p:cNvSpPr>
          <p:nvPr>
            <p:ph type="body" sz="quarter" idx="11"/>
          </p:nvPr>
        </p:nvSpPr>
        <p:spPr>
          <a:xfrm>
            <a:off x="742329" y="892110"/>
            <a:ext cx="4434977" cy="576262"/>
          </a:xfrm>
        </p:spPr>
        <p:txBody>
          <a:bodyPr/>
          <a:lstStyle/>
          <a:p>
            <a:r>
              <a:rPr lang="en-US" sz="2400" dirty="0">
                <a:solidFill>
                  <a:srgbClr val="004C97"/>
                </a:solidFill>
              </a:rPr>
              <a:t>Findings &amp; Insight – Physical Space Recommendations</a:t>
            </a:r>
          </a:p>
        </p:txBody>
      </p:sp>
      <p:sp>
        <p:nvSpPr>
          <p:cNvPr id="2" name="TextBox 1"/>
          <p:cNvSpPr txBox="1"/>
          <p:nvPr/>
        </p:nvSpPr>
        <p:spPr>
          <a:xfrm>
            <a:off x="5474342" y="722060"/>
            <a:ext cx="3785190" cy="1661993"/>
          </a:xfrm>
          <a:prstGeom prst="rect">
            <a:avLst/>
          </a:prstGeom>
          <a:noFill/>
        </p:spPr>
        <p:txBody>
          <a:bodyPr wrap="square" rtlCol="0">
            <a:spAutoFit/>
          </a:bodyPr>
          <a:lstStyle/>
          <a:p>
            <a:pPr lvl="0"/>
            <a:r>
              <a:rPr lang="en-US" sz="1400" b="1" dirty="0"/>
              <a:t>Survey responses </a:t>
            </a:r>
          </a:p>
          <a:p>
            <a:pPr marL="285750" lvl="0" indent="-285750">
              <a:buFont typeface="Arial" panose="020B0604020202020204" pitchFamily="34" charset="0"/>
              <a:buChar char="•"/>
            </a:pPr>
            <a:r>
              <a:rPr lang="en-US" sz="1400" dirty="0"/>
              <a:t>Noise level</a:t>
            </a:r>
          </a:p>
          <a:p>
            <a:pPr marL="285750" lvl="0" indent="-285750">
              <a:buFont typeface="Arial" panose="020B0604020202020204" pitchFamily="34" charset="0"/>
              <a:buChar char="•"/>
            </a:pPr>
            <a:r>
              <a:rPr lang="en-US" sz="1400" dirty="0"/>
              <a:t>Comfortable seating</a:t>
            </a:r>
          </a:p>
          <a:p>
            <a:pPr marL="285750" lvl="0" indent="-285750">
              <a:buFont typeface="Arial" panose="020B0604020202020204" pitchFamily="34" charset="0"/>
              <a:buChar char="•"/>
            </a:pPr>
            <a:r>
              <a:rPr lang="en-US" sz="1400" dirty="0"/>
              <a:t>Adequate signage</a:t>
            </a:r>
          </a:p>
          <a:p>
            <a:pPr marL="285750" lvl="0" indent="-285750">
              <a:buFont typeface="Arial" panose="020B0604020202020204" pitchFamily="34" charset="0"/>
              <a:buChar char="•"/>
            </a:pPr>
            <a:r>
              <a:rPr lang="en-US" sz="1400" dirty="0"/>
              <a:t>Improved virtual resources are preferred to improved physical space</a:t>
            </a:r>
          </a:p>
          <a:p>
            <a:endParaRPr lang="en-US" dirty="0"/>
          </a:p>
        </p:txBody>
      </p:sp>
      <p:sp>
        <p:nvSpPr>
          <p:cNvPr id="4" name="TextBox 3"/>
          <p:cNvSpPr txBox="1"/>
          <p:nvPr/>
        </p:nvSpPr>
        <p:spPr>
          <a:xfrm>
            <a:off x="8111215" y="4383105"/>
            <a:ext cx="2296633" cy="738664"/>
          </a:xfrm>
          <a:prstGeom prst="rect">
            <a:avLst/>
          </a:prstGeom>
          <a:noFill/>
        </p:spPr>
        <p:txBody>
          <a:bodyPr wrap="square" rtlCol="0">
            <a:spAutoFit/>
          </a:bodyPr>
          <a:lstStyle/>
          <a:p>
            <a:pPr lvl="0"/>
            <a:r>
              <a:rPr lang="en-US" sz="1400" b="1" dirty="0"/>
              <a:t>Interview Reponses</a:t>
            </a:r>
          </a:p>
          <a:p>
            <a:pPr marL="285750" lvl="0" indent="-285750">
              <a:buFont typeface="Arial" panose="020B0604020202020204" pitchFamily="34" charset="0"/>
              <a:buChar char="•"/>
            </a:pPr>
            <a:r>
              <a:rPr lang="en-US" sz="1400" dirty="0"/>
              <a:t>Resident space</a:t>
            </a:r>
            <a:endParaRPr lang="en-US" sz="1400" dirty="0">
              <a:solidFill>
                <a:srgbClr val="FF0000"/>
              </a:solidFill>
            </a:endParaRPr>
          </a:p>
          <a:p>
            <a:pPr marL="285750" lvl="0" indent="-285750">
              <a:buFont typeface="Arial" panose="020B0604020202020204" pitchFamily="34" charset="0"/>
              <a:buChar char="•"/>
            </a:pPr>
            <a:r>
              <a:rPr lang="en-US" sz="1400" dirty="0"/>
              <a:t>Modernize </a:t>
            </a:r>
          </a:p>
        </p:txBody>
      </p:sp>
      <p:sp>
        <p:nvSpPr>
          <p:cNvPr id="6" name="TextBox 5"/>
          <p:cNvSpPr txBox="1"/>
          <p:nvPr/>
        </p:nvSpPr>
        <p:spPr>
          <a:xfrm>
            <a:off x="3934047" y="3873754"/>
            <a:ext cx="1970185" cy="2523768"/>
          </a:xfrm>
          <a:prstGeom prst="rect">
            <a:avLst/>
          </a:prstGeom>
          <a:noFill/>
        </p:spPr>
        <p:txBody>
          <a:bodyPr wrap="square" rtlCol="0">
            <a:spAutoFit/>
          </a:bodyPr>
          <a:lstStyle/>
          <a:p>
            <a:pPr lvl="0"/>
            <a:r>
              <a:rPr lang="en-US" sz="1400" b="1" dirty="0"/>
              <a:t>Strategic Retreat*</a:t>
            </a:r>
          </a:p>
          <a:p>
            <a:pPr marL="285750" lvl="0" indent="-285750">
              <a:buFont typeface="Arial" panose="020B0604020202020204" pitchFamily="34" charset="0"/>
              <a:buChar char="•"/>
            </a:pPr>
            <a:r>
              <a:rPr lang="en-US" sz="1400" dirty="0"/>
              <a:t>Office space for 3+ staff</a:t>
            </a:r>
          </a:p>
          <a:p>
            <a:pPr marL="285750" lvl="0" indent="-285750">
              <a:buFont typeface="Arial" panose="020B0604020202020204" pitchFamily="34" charset="0"/>
              <a:buChar char="•"/>
            </a:pPr>
            <a:r>
              <a:rPr lang="en-US" sz="1400" dirty="0"/>
              <a:t>Lounge space</a:t>
            </a:r>
          </a:p>
          <a:p>
            <a:pPr marL="285750" lvl="0" indent="-285750">
              <a:buFont typeface="Arial" panose="020B0604020202020204" pitchFamily="34" charset="0"/>
              <a:buChar char="•"/>
            </a:pPr>
            <a:r>
              <a:rPr lang="en-US" sz="1400" dirty="0"/>
              <a:t>Rare book room </a:t>
            </a:r>
          </a:p>
          <a:p>
            <a:pPr marL="285750" lvl="0" indent="-285750">
              <a:buFont typeface="Arial" panose="020B0604020202020204" pitchFamily="34" charset="0"/>
              <a:buChar char="•"/>
            </a:pPr>
            <a:r>
              <a:rPr lang="en-US" sz="1400" dirty="0"/>
              <a:t>Exhibit space</a:t>
            </a:r>
          </a:p>
          <a:p>
            <a:pPr marL="285750" lvl="0" indent="-285750">
              <a:buFont typeface="Arial" panose="020B0604020202020204" pitchFamily="34" charset="0"/>
              <a:buChar char="•"/>
            </a:pPr>
            <a:r>
              <a:rPr lang="en-US" sz="1400" dirty="0"/>
              <a:t>Location in high-traffic area</a:t>
            </a:r>
          </a:p>
          <a:p>
            <a:pPr marL="285750" lvl="0" indent="-285750">
              <a:buFont typeface="Arial" panose="020B0604020202020204" pitchFamily="34" charset="0"/>
              <a:buChar char="•"/>
            </a:pPr>
            <a:r>
              <a:rPr lang="en-US" sz="1400" dirty="0"/>
              <a:t>Educational center</a:t>
            </a:r>
          </a:p>
          <a:p>
            <a:pPr marL="285750" lvl="0" indent="-285750">
              <a:buFont typeface="Arial" panose="020B0604020202020204" pitchFamily="34" charset="0"/>
              <a:buChar char="•"/>
            </a:pPr>
            <a:r>
              <a:rPr lang="en-US" sz="1400" dirty="0"/>
              <a:t>Storage area</a:t>
            </a:r>
          </a:p>
          <a:p>
            <a:endParaRPr lang="en-US" dirty="0"/>
          </a:p>
        </p:txBody>
      </p:sp>
      <p:sp>
        <p:nvSpPr>
          <p:cNvPr id="7" name="TextBox 6"/>
          <p:cNvSpPr txBox="1"/>
          <p:nvPr/>
        </p:nvSpPr>
        <p:spPr>
          <a:xfrm>
            <a:off x="742329" y="1640238"/>
            <a:ext cx="3678807" cy="584775"/>
          </a:xfrm>
          <a:prstGeom prst="rect">
            <a:avLst/>
          </a:prstGeom>
          <a:noFill/>
        </p:spPr>
        <p:txBody>
          <a:bodyPr wrap="square" rtlCol="0">
            <a:spAutoFit/>
          </a:bodyPr>
          <a:lstStyle/>
          <a:p>
            <a:r>
              <a:rPr lang="en-US" sz="1600" i="1" dirty="0"/>
              <a:t>Critical components of physical space, by response format.</a:t>
            </a:r>
          </a:p>
        </p:txBody>
      </p:sp>
    </p:spTree>
    <p:extLst>
      <p:ext uri="{BB962C8B-B14F-4D97-AF65-F5344CB8AC3E}">
        <p14:creationId xmlns:p14="http://schemas.microsoft.com/office/powerpoint/2010/main" val="1781807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qvZjGAMQvK9A8JW9snH6A"/>
</p:tagLst>
</file>

<file path=ppt/theme/theme1.xml><?xml version="1.0" encoding="utf-8"?>
<a:theme xmlns:a="http://schemas.openxmlformats.org/drawingml/2006/main" name="Office Theme">
  <a:themeElements>
    <a:clrScheme name="MetroHealth">
      <a:dk1>
        <a:srgbClr val="000000"/>
      </a:dk1>
      <a:lt1>
        <a:srgbClr val="FFFFFF"/>
      </a:lt1>
      <a:dk2>
        <a:srgbClr val="004C97"/>
      </a:dk2>
      <a:lt2>
        <a:srgbClr val="E7E6E6"/>
      </a:lt2>
      <a:accent1>
        <a:srgbClr val="00A399"/>
      </a:accent1>
      <a:accent2>
        <a:srgbClr val="004C97"/>
      </a:accent2>
      <a:accent3>
        <a:srgbClr val="00A3E0"/>
      </a:accent3>
      <a:accent4>
        <a:srgbClr val="E35100"/>
      </a:accent4>
      <a:accent5>
        <a:srgbClr val="F0B323"/>
      </a:accent5>
      <a:accent6>
        <a:srgbClr val="B5BD00"/>
      </a:accent6>
      <a:hlink>
        <a:srgbClr val="00A3E0"/>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b6a5daf-aabe-4f16-b237-c97067da6238">T75DNRTH76KF-374-46</_dlc_DocId>
    <_dlc_DocIdUrl xmlns="2b6a5daf-aabe-4f16-b237-c97067da6238">
      <Url>http://swvmsharepoint/AdminBus/Comm/_layouts/15/DocIdRedir.aspx?ID=T75DNRTH76KF-374-46</Url>
      <Description>T75DNRTH76KF-374-46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1A9CA751EB76B47986E81BC7E1F2DEF" ma:contentTypeVersion="0" ma:contentTypeDescription="Create a new document." ma:contentTypeScope="" ma:versionID="9acbcb549352e706088b7d7f15dac63d">
  <xsd:schema xmlns:xsd="http://www.w3.org/2001/XMLSchema" xmlns:xs="http://www.w3.org/2001/XMLSchema" xmlns:p="http://schemas.microsoft.com/office/2006/metadata/properties" xmlns:ns2="2b6a5daf-aabe-4f16-b237-c97067da6238" targetNamespace="http://schemas.microsoft.com/office/2006/metadata/properties" ma:root="true" ma:fieldsID="8da30bc94bdba237cc49b7c8df432bbb" ns2:_="">
    <xsd:import namespace="2b6a5daf-aabe-4f16-b237-c97067da62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a5daf-aabe-4f16-b237-c97067da62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71FCB-10C7-4BF6-9352-3FAE460DA058}">
  <ds:schemaRefs>
    <ds:schemaRef ds:uri="http://schemas.openxmlformats.org/package/2006/metadata/core-properties"/>
    <ds:schemaRef ds:uri="2b6a5daf-aabe-4f16-b237-c97067da6238"/>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37D847B-2E93-4C39-9EAB-FD3481B136E6}">
  <ds:schemaRefs>
    <ds:schemaRef ds:uri="http://schemas.microsoft.com/sharepoint/v3/contenttype/forms"/>
  </ds:schemaRefs>
</ds:datastoreItem>
</file>

<file path=customXml/itemProps3.xml><?xml version="1.0" encoding="utf-8"?>
<ds:datastoreItem xmlns:ds="http://schemas.openxmlformats.org/officeDocument/2006/customXml" ds:itemID="{BCCBAD21-78CD-48A4-B024-A7FFA0FB524D}">
  <ds:schemaRefs>
    <ds:schemaRef ds:uri="http://schemas.microsoft.com/sharepoint/events"/>
  </ds:schemaRefs>
</ds:datastoreItem>
</file>

<file path=customXml/itemProps4.xml><?xml version="1.0" encoding="utf-8"?>
<ds:datastoreItem xmlns:ds="http://schemas.openxmlformats.org/officeDocument/2006/customXml" ds:itemID="{6E591140-6432-4B5E-88D5-C7C0CBE82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a5daf-aabe-4f16-b237-c97067da6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38365</TotalTime>
  <Words>5521</Words>
  <Application>Microsoft Office PowerPoint</Application>
  <PresentationFormat>Widescreen</PresentationFormat>
  <Paragraphs>514</Paragraphs>
  <Slides>42</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Chronicle Display Black</vt:lpstr>
      <vt:lpstr>Open Sans</vt:lpstr>
      <vt:lpstr>Wingdings</vt:lpstr>
      <vt:lpstr>Office Theme</vt:lpstr>
      <vt:lpstr>think-cell Slide</vt:lpstr>
      <vt:lpstr> Brittingham Memorial Library Strategic Planning   May 25, 2021</vt:lpstr>
      <vt:lpstr>PowerPoint Presentation</vt:lpstr>
      <vt:lpstr>PowerPoint Presentation</vt:lpstr>
      <vt:lpstr>PowerPoint Presentation</vt:lpstr>
      <vt:lpstr>PowerPoint Presentation</vt:lpstr>
      <vt:lpstr>PowerPoint Presentation</vt:lpstr>
      <vt:lpstr>PowerPoint Presentation</vt:lpstr>
      <vt:lpstr>Findings &amp; Insight </vt:lpstr>
      <vt:lpstr>PowerPoint Presentation</vt:lpstr>
      <vt:lpstr>PowerPoint Presentation</vt:lpstr>
      <vt:lpstr>PowerPoint Presentation</vt:lpstr>
      <vt:lpstr>PowerPoint Presentation</vt:lpstr>
      <vt:lpstr>Appendix</vt:lpstr>
      <vt:lpstr>Brittingham Memorial Library Strategic Planning   March 3, 2021</vt:lpstr>
      <vt:lpstr>PowerPoint Presentation</vt:lpstr>
      <vt:lpstr>PowerPoint Presentation</vt:lpstr>
      <vt:lpstr>PowerPoint Presentation</vt:lpstr>
      <vt:lpstr>PowerPoint Presentation</vt:lpstr>
      <vt:lpstr>PowerPoint Presentation</vt:lpstr>
      <vt:lpstr>Survey Methodology &amp;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 Methodology &amp;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Beliefs about Future 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Kennedy</dc:creator>
  <cp:lastModifiedBy>Caitlin Wilson</cp:lastModifiedBy>
  <cp:revision>908</cp:revision>
  <cp:lastPrinted>2021-02-25T13:28:00Z</cp:lastPrinted>
  <dcterms:created xsi:type="dcterms:W3CDTF">2018-08-15T17:15:16Z</dcterms:created>
  <dcterms:modified xsi:type="dcterms:W3CDTF">2021-05-25T17:47:15Z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0x010100B1A9CA751EB76B47986E81BC7E1F2DEF</vt:lpwstr>
  </property>
  <property fmtid="{D5CDD505-2E9C-101B-9397-08002B2CF9AE}" pid="3" name="_dlc_DocIdItemGuid">
    <vt:lpwstr>d7e887a9-ba23-4a45-b0f3-5155b27ef427</vt:lpwstr>
  </property>
</Properties>
</file>